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0" r:id="rId4"/>
    <p:sldId id="271" r:id="rId5"/>
    <p:sldId id="259" r:id="rId6"/>
    <p:sldId id="261" r:id="rId7"/>
    <p:sldId id="282" r:id="rId8"/>
    <p:sldId id="283" r:id="rId9"/>
    <p:sldId id="273" r:id="rId10"/>
    <p:sldId id="262" r:id="rId11"/>
    <p:sldId id="275" r:id="rId12"/>
    <p:sldId id="278" r:id="rId13"/>
    <p:sldId id="263" r:id="rId14"/>
    <p:sldId id="264" r:id="rId15"/>
    <p:sldId id="267" r:id="rId16"/>
    <p:sldId id="279" r:id="rId17"/>
    <p:sldId id="268" r:id="rId18"/>
    <p:sldId id="280" r:id="rId19"/>
    <p:sldId id="269" r:id="rId20"/>
    <p:sldId id="28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63" d="100"/>
          <a:sy n="63" d="100"/>
        </p:scale>
        <p:origin x="76" y="3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viewProps" Target="viewProps.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presProps" Target="presProps.xml" /></Relationships>
</file>

<file path=ppt/media/image1.jpeg>
</file>

<file path=ppt/media/image10.png>
</file>

<file path=ppt/media/image11.png>
</file>

<file path=ppt/media/image12.jpeg>
</file>

<file path=ppt/media/image13.png>
</file>

<file path=ppt/media/image14.jpeg>
</file>

<file path=ppt/media/image15.png>
</file>

<file path=ppt/media/image16.png>
</file>

<file path=ppt/media/image2.jpeg>
</file>

<file path=ppt/media/image3.jpg>
</file>

<file path=ppt/media/image4.jpe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E1915-AD9F-D6AD-C47F-6F587622E4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042ED5C-7488-1AE7-BC06-394FCFF032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B04118E-E707-9C7A-6D22-76FE53B950CF}"/>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5" name="Footer Placeholder 4">
            <a:extLst>
              <a:ext uri="{FF2B5EF4-FFF2-40B4-BE49-F238E27FC236}">
                <a16:creationId xmlns:a16="http://schemas.microsoft.com/office/drawing/2014/main" id="{9F0ED826-53C4-6E2B-9466-18001C35F80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EF424A1-3F0A-2494-DE63-FFB7D033E51D}"/>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1158553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B91A0-B339-FD27-3EEB-E130E1C4BD2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E7730D8-9109-7B15-2C89-DE39C502FBC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03A45E3-A247-6DEF-E2D2-8BE14EF97557}"/>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5" name="Footer Placeholder 4">
            <a:extLst>
              <a:ext uri="{FF2B5EF4-FFF2-40B4-BE49-F238E27FC236}">
                <a16:creationId xmlns:a16="http://schemas.microsoft.com/office/drawing/2014/main" id="{E294581A-3DA0-B1AD-8690-728004D083C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C0428CD-0224-1AD6-1764-6DB4CAE60A89}"/>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2603760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2FFBCD-D208-80BD-E8BC-CEF3D258E00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CE25D22-E6B3-0D5B-7A1C-C021CA9279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7BAE65-F763-B6E0-037C-3E6BBA8B64DE}"/>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5" name="Footer Placeholder 4">
            <a:extLst>
              <a:ext uri="{FF2B5EF4-FFF2-40B4-BE49-F238E27FC236}">
                <a16:creationId xmlns:a16="http://schemas.microsoft.com/office/drawing/2014/main" id="{BDE84F79-384F-056B-1AF3-7C6AB8A8E8D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BD6C52-98E3-E3CC-941F-33F7E58597A3}"/>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6071541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2E331-F12C-2D78-D527-22CB43F6A14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9F6E72C-4C9A-32D3-D389-65521E3CF4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CD2B5C1-937E-C26F-FCD5-CAEFE69C2DCA}"/>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5" name="Footer Placeholder 4">
            <a:extLst>
              <a:ext uri="{FF2B5EF4-FFF2-40B4-BE49-F238E27FC236}">
                <a16:creationId xmlns:a16="http://schemas.microsoft.com/office/drawing/2014/main" id="{2DB8E26B-B6BC-519A-3866-F98E0DB25FC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82F0572-9B25-EBD3-59F4-99FADDB73642}"/>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2723153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24788-494D-E6FD-7F32-05A1C67CD2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F29484E-4714-826C-F11B-2574EFBD0F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8D705B-1B2D-02BA-D10E-787486B968BE}"/>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5" name="Footer Placeholder 4">
            <a:extLst>
              <a:ext uri="{FF2B5EF4-FFF2-40B4-BE49-F238E27FC236}">
                <a16:creationId xmlns:a16="http://schemas.microsoft.com/office/drawing/2014/main" id="{638D04F3-8FC4-5EC0-AB9C-B542D61EBA5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3A065CF-4215-0947-FAA9-5194AFBB112B}"/>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2927711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08620-2B3D-3789-DA61-F4E78F76F79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D51BF97-DE50-958E-F22E-D02D018949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0A123F2-4F80-94FD-76D1-2B788C6E37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680E378-43BA-8296-272E-95DD8ACB35CC}"/>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6" name="Footer Placeholder 5">
            <a:extLst>
              <a:ext uri="{FF2B5EF4-FFF2-40B4-BE49-F238E27FC236}">
                <a16:creationId xmlns:a16="http://schemas.microsoft.com/office/drawing/2014/main" id="{81D9D0CB-8618-1E82-E774-DF2B991E294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CE9E53A-37FD-A0F0-AB39-43491B7367F1}"/>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1354450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8444F-E248-739A-9130-ECC12440724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F40CBA9-CE10-604A-E8FA-AA41B44F05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726F4B-26AD-C7B7-2757-2BD1EA6452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C593A5B-B391-66B5-0583-0F0F43F702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5EA4D4-78D2-24DE-4707-3CD9F275B1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89B9A86-08FF-7375-8C1E-CC1939021915}"/>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8" name="Footer Placeholder 7">
            <a:extLst>
              <a:ext uri="{FF2B5EF4-FFF2-40B4-BE49-F238E27FC236}">
                <a16:creationId xmlns:a16="http://schemas.microsoft.com/office/drawing/2014/main" id="{51469674-E0D0-5E03-11C2-9D891858B19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E8B79B8-6C21-D94D-1A07-1A9F317AF3DE}"/>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4191808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98023-E883-6A4E-A8F5-3BC5D06211C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63D1E19D-5391-5DCD-0803-FC0E947ABAA5}"/>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4" name="Footer Placeholder 3">
            <a:extLst>
              <a:ext uri="{FF2B5EF4-FFF2-40B4-BE49-F238E27FC236}">
                <a16:creationId xmlns:a16="http://schemas.microsoft.com/office/drawing/2014/main" id="{E1E0DE58-2CB5-A779-5252-0A253B29A06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C7B461E-0EEE-8622-B9E0-E8C1D68C9822}"/>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528120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8BBFEB-FAC5-9169-3626-36F568F8C95B}"/>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3" name="Footer Placeholder 2">
            <a:extLst>
              <a:ext uri="{FF2B5EF4-FFF2-40B4-BE49-F238E27FC236}">
                <a16:creationId xmlns:a16="http://schemas.microsoft.com/office/drawing/2014/main" id="{9410C6F8-BF0E-6D6F-8384-CF3354313CBD}"/>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2E44328-66FA-0A3B-C92E-E318C4F43FDF}"/>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1302101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AB2B7-EECF-5194-9174-93FFC8C51B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B872BD9-FD7B-8394-893E-AD7261B434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3C25418-1F55-3C65-010F-9FFC22B208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CCA5ED-2FCE-61CC-0790-3D387A20DB64}"/>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6" name="Footer Placeholder 5">
            <a:extLst>
              <a:ext uri="{FF2B5EF4-FFF2-40B4-BE49-F238E27FC236}">
                <a16:creationId xmlns:a16="http://schemas.microsoft.com/office/drawing/2014/main" id="{44DBCB9C-F0BE-5F68-1F2B-52124E98743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F4EDB97-4DDC-47BD-FF62-C64B05D4DA22}"/>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2062542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B478E-F0CE-00CD-E78E-29D00C2DBA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27D3DAB-5AD8-18AE-A5DD-E9E87A08B7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2A6FC5CB-C5F2-71FD-34E8-4C6EC78579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9A1C04-775F-F6DF-8B32-0604851EBD37}"/>
              </a:ext>
            </a:extLst>
          </p:cNvPr>
          <p:cNvSpPr>
            <a:spLocks noGrp="1"/>
          </p:cNvSpPr>
          <p:nvPr>
            <p:ph type="dt" sz="half" idx="10"/>
          </p:nvPr>
        </p:nvSpPr>
        <p:spPr/>
        <p:txBody>
          <a:bodyPr/>
          <a:lstStyle/>
          <a:p>
            <a:fld id="{8F0B0775-B451-4C59-BCB8-4A3340DC7F20}" type="datetimeFigureOut">
              <a:rPr lang="en-GB" smtClean="0"/>
              <a:t>16/10/2025</a:t>
            </a:fld>
            <a:endParaRPr lang="en-GB"/>
          </a:p>
        </p:txBody>
      </p:sp>
      <p:sp>
        <p:nvSpPr>
          <p:cNvPr id="6" name="Footer Placeholder 5">
            <a:extLst>
              <a:ext uri="{FF2B5EF4-FFF2-40B4-BE49-F238E27FC236}">
                <a16:creationId xmlns:a16="http://schemas.microsoft.com/office/drawing/2014/main" id="{6E9CEDA3-410A-0274-B8AB-5B8537F8397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C3C80A5-DD04-73BD-087B-7BC78DDEC0F1}"/>
              </a:ext>
            </a:extLst>
          </p:cNvPr>
          <p:cNvSpPr>
            <a:spLocks noGrp="1"/>
          </p:cNvSpPr>
          <p:nvPr>
            <p:ph type="sldNum" sz="quarter" idx="12"/>
          </p:nvPr>
        </p:nvSpPr>
        <p:spPr/>
        <p:txBody>
          <a:bodyPr/>
          <a:lstStyle/>
          <a:p>
            <a:fld id="{EDD35FCD-E2AA-4058-9A75-218CEBDB4CF0}" type="slidenum">
              <a:rPr lang="en-GB" smtClean="0"/>
              <a:t>‹#›</a:t>
            </a:fld>
            <a:endParaRPr lang="en-GB"/>
          </a:p>
        </p:txBody>
      </p:sp>
    </p:spTree>
    <p:extLst>
      <p:ext uri="{BB962C8B-B14F-4D97-AF65-F5344CB8AC3E}">
        <p14:creationId xmlns:p14="http://schemas.microsoft.com/office/powerpoint/2010/main" val="859309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ADB98D-7838-FD8E-6D4A-9ACAADD1A1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28DCC5E-4393-0428-2713-64F09F6608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6FC3F66-4626-39DE-E4E1-0425106DFE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0B0775-B451-4C59-BCB8-4A3340DC7F20}" type="datetimeFigureOut">
              <a:rPr lang="en-GB" smtClean="0"/>
              <a:t>16/10/2025</a:t>
            </a:fld>
            <a:endParaRPr lang="en-GB"/>
          </a:p>
        </p:txBody>
      </p:sp>
      <p:sp>
        <p:nvSpPr>
          <p:cNvPr id="5" name="Footer Placeholder 4">
            <a:extLst>
              <a:ext uri="{FF2B5EF4-FFF2-40B4-BE49-F238E27FC236}">
                <a16:creationId xmlns:a16="http://schemas.microsoft.com/office/drawing/2014/main" id="{3484A1D0-AE66-30A7-3668-97A8470810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9FC1959-4454-E36B-8445-F2258CFAFF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D35FCD-E2AA-4058-9A75-218CEBDB4CF0}" type="slidenum">
              <a:rPr lang="en-GB" smtClean="0"/>
              <a:t>‹#›</a:t>
            </a:fld>
            <a:endParaRPr lang="en-GB"/>
          </a:p>
        </p:txBody>
      </p:sp>
    </p:spTree>
    <p:extLst>
      <p:ext uri="{BB962C8B-B14F-4D97-AF65-F5344CB8AC3E}">
        <p14:creationId xmlns:p14="http://schemas.microsoft.com/office/powerpoint/2010/main" val="11405206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image" Target="../media/image12.jpe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image" Target="../media/image14.jpeg"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2" Type="http://schemas.openxmlformats.org/officeDocument/2006/relationships/image" Target="../media/image16.pn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3" Type="http://schemas.openxmlformats.org/officeDocument/2006/relationships/image" Target="../media/image2.jpeg" /><Relationship Id="rId2" Type="http://schemas.openxmlformats.org/officeDocument/2006/relationships/image" Target="../media/image1.jpeg" /><Relationship Id="rId1" Type="http://schemas.openxmlformats.org/officeDocument/2006/relationships/slideLayout" Target="../slideLayouts/slideLayout2.xml" /><Relationship Id="rId5" Type="http://schemas.openxmlformats.org/officeDocument/2006/relationships/image" Target="../media/image4.jpeg" /><Relationship Id="rId4" Type="http://schemas.openxmlformats.org/officeDocument/2006/relationships/image" Target="../media/image3.jpg" /></Relationships>
</file>

<file path=ppt/slides/_rels/slide4.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image" Target="../media/image8.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42AB526-539A-CA7A-40C4-F4A78A1F0DC0}"/>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itle 1">
            <a:extLst>
              <a:ext uri="{FF2B5EF4-FFF2-40B4-BE49-F238E27FC236}">
                <a16:creationId xmlns:a16="http://schemas.microsoft.com/office/drawing/2014/main" id="{4DC356D1-82F8-AEBE-E4FC-3CEC70A03DED}"/>
              </a:ext>
            </a:extLst>
          </p:cNvPr>
          <p:cNvSpPr>
            <a:spLocks noGrp="1"/>
          </p:cNvSpPr>
          <p:nvPr/>
        </p:nvSpPr>
        <p:spPr>
          <a:xfrm>
            <a:off x="89451" y="194101"/>
            <a:ext cx="12013097" cy="4974636"/>
          </a:xfrm>
          <a:prstGeom prst="rect">
            <a:avLst/>
          </a:prstGeom>
        </p:spPr>
        <p:txBody>
          <a:bodyPr vert="horz" lIns="91440" tIns="45720" rIns="91440" bIns="45720" rtlCol="0" anchor="t">
            <a:normAutofit/>
          </a:bodyPr>
          <a:lstStyle>
            <a:lvl1pPr algn="l" defTabSz="914400" rtl="0" eaLnBrk="1" latinLnBrk="0" hangingPunct="1">
              <a:lnSpc>
                <a:spcPct val="85000"/>
              </a:lnSpc>
              <a:spcBef>
                <a:spcPct val="0"/>
              </a:spcBef>
              <a:buNone/>
              <a:defRPr sz="6600" b="1" kern="1200" cap="all" baseline="0">
                <a:solidFill>
                  <a:schemeClr val="tx1"/>
                </a:solidFill>
                <a:latin typeface="+mj-lt"/>
                <a:ea typeface="+mj-ea"/>
                <a:cs typeface="+mj-cs"/>
              </a:defRPr>
            </a:lvl1pPr>
          </a:lstStyle>
          <a:p>
            <a:r>
              <a:rPr lang="en-GB" sz="8000" dirty="0">
                <a:solidFill>
                  <a:srgbClr val="FFFFFF"/>
                </a:solidFill>
                <a:latin typeface="Neue Haas Grotesk Text Pro" panose="020B0504020202020204" pitchFamily="34" charset="0"/>
              </a:rPr>
              <a:t>Cultural</a:t>
            </a:r>
            <a:br>
              <a:rPr lang="en-GB" sz="8000" dirty="0">
                <a:solidFill>
                  <a:srgbClr val="FFFFFF"/>
                </a:solidFill>
                <a:latin typeface="Neue Haas Grotesk Text Pro" panose="020B0504020202020204" pitchFamily="34" charset="0"/>
              </a:rPr>
            </a:br>
            <a:r>
              <a:rPr lang="en-GB" sz="8000" dirty="0">
                <a:solidFill>
                  <a:srgbClr val="FFFFFF"/>
                </a:solidFill>
                <a:latin typeface="Neue Haas Grotesk Text Pro" panose="020B0504020202020204" pitchFamily="34" charset="0"/>
              </a:rPr>
              <a:t>Contexts 1:</a:t>
            </a:r>
            <a:br>
              <a:rPr lang="en-GB" sz="8000" dirty="0">
                <a:solidFill>
                  <a:srgbClr val="FFFFFF"/>
                </a:solidFill>
                <a:latin typeface="Neue Haas Grotesk Text Pro" panose="020B0504020202020204" pitchFamily="34" charset="0"/>
              </a:rPr>
            </a:br>
            <a:r>
              <a:rPr lang="en-GB" sz="8000" dirty="0">
                <a:solidFill>
                  <a:srgbClr val="FFFFFF"/>
                </a:solidFill>
                <a:latin typeface="Neue Haas Grotesk Text Pro" panose="020B0504020202020204" pitchFamily="34" charset="0"/>
              </a:rPr>
              <a:t>Migration &amp; Conversion</a:t>
            </a:r>
          </a:p>
        </p:txBody>
      </p:sp>
      <p:sp>
        <p:nvSpPr>
          <p:cNvPr id="5" name="Subtitle 2">
            <a:extLst>
              <a:ext uri="{FF2B5EF4-FFF2-40B4-BE49-F238E27FC236}">
                <a16:creationId xmlns:a16="http://schemas.microsoft.com/office/drawing/2014/main" id="{7FBABD32-E635-E5B3-63F1-2A92E90189E9}"/>
              </a:ext>
            </a:extLst>
          </p:cNvPr>
          <p:cNvSpPr>
            <a:spLocks noGrp="1"/>
          </p:cNvSpPr>
          <p:nvPr/>
        </p:nvSpPr>
        <p:spPr>
          <a:xfrm>
            <a:off x="89451" y="5771830"/>
            <a:ext cx="9929231" cy="892068"/>
          </a:xfrm>
          <a:prstGeom prst="rect">
            <a:avLst/>
          </a:prstGeom>
        </p:spPr>
        <p:txBody>
          <a:bodyPr vert="horz" lIns="91440" tIns="45720" rIns="91440" bIns="45720" rtlCol="0" anchor="b">
            <a:noAutofit/>
          </a:bodyPr>
          <a:lstStyle>
            <a:lvl1pPr marL="0" indent="0" algn="l" defTabSz="914400" rtl="0" eaLnBrk="1" latinLnBrk="0" hangingPunct="1">
              <a:lnSpc>
                <a:spcPct val="120000"/>
              </a:lnSpc>
              <a:spcBef>
                <a:spcPts val="1000"/>
              </a:spcBef>
              <a:buFont typeface="Neue Haas Grotesk Text Pro" panose="020B05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Font typeface="Neue Haas Grotesk Text Pro" panose="020B05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30000"/>
              </a:lnSpc>
              <a:spcBef>
                <a:spcPts val="500"/>
              </a:spcBef>
              <a:buFont typeface="Neue Haas Grotesk Text Pro" panose="020B05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Font typeface="Neue Haas Grotesk Text Pro" panose="020B05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30000"/>
              </a:lnSpc>
              <a:spcBef>
                <a:spcPts val="500"/>
              </a:spcBef>
              <a:buFont typeface="Neue Haas Grotesk Text Pro" panose="020B05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10000"/>
              </a:lnSpc>
              <a:spcBef>
                <a:spcPts val="0"/>
              </a:spcBef>
            </a:pPr>
            <a:r>
              <a:rPr lang="en-GB" sz="3000" b="1" dirty="0">
                <a:solidFill>
                  <a:srgbClr val="FFFFFF"/>
                </a:solidFill>
                <a:latin typeface="Neue Haas Grotesk Text Pro" panose="020B0504020202020204" pitchFamily="34" charset="0"/>
              </a:rPr>
              <a:t>Prelims Paper 2 (650–1350)</a:t>
            </a:r>
          </a:p>
          <a:p>
            <a:pPr>
              <a:lnSpc>
                <a:spcPct val="110000"/>
              </a:lnSpc>
              <a:spcBef>
                <a:spcPts val="0"/>
              </a:spcBef>
            </a:pPr>
            <a:endParaRPr lang="en-GB" sz="3000" dirty="0">
              <a:solidFill>
                <a:srgbClr val="FFFFFF"/>
              </a:solidFill>
              <a:latin typeface="Neue Haas Grotesk Text Pro" panose="020B0504020202020204" pitchFamily="34" charset="0"/>
            </a:endParaRPr>
          </a:p>
          <a:p>
            <a:pPr>
              <a:lnSpc>
                <a:spcPct val="110000"/>
              </a:lnSpc>
              <a:spcBef>
                <a:spcPts val="0"/>
              </a:spcBef>
            </a:pPr>
            <a:r>
              <a:rPr lang="en-GB" sz="3000" dirty="0">
                <a:latin typeface="Neue Haas Grotesk Text Pro" panose="020B0504020202020204" pitchFamily="34" charset="0"/>
              </a:rPr>
              <a:t>Dr Rachel A. Burns</a:t>
            </a:r>
          </a:p>
          <a:p>
            <a:pPr>
              <a:lnSpc>
                <a:spcPct val="110000"/>
              </a:lnSpc>
              <a:spcBef>
                <a:spcPts val="0"/>
              </a:spcBef>
            </a:pPr>
            <a:r>
              <a:rPr lang="en-GB" sz="3000" dirty="0">
                <a:latin typeface="Neue Haas Grotesk Text Pro" panose="020B0504020202020204" pitchFamily="34" charset="0"/>
              </a:rPr>
              <a:t>rachel.burns@ell.ox.ac.uk</a:t>
            </a:r>
          </a:p>
        </p:txBody>
      </p:sp>
    </p:spTree>
    <p:extLst>
      <p:ext uri="{BB962C8B-B14F-4D97-AF65-F5344CB8AC3E}">
        <p14:creationId xmlns:p14="http://schemas.microsoft.com/office/powerpoint/2010/main" val="2062310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a:xfrm>
            <a:off x="207380" y="310461"/>
            <a:ext cx="10515600" cy="1325563"/>
          </a:xfrm>
        </p:spPr>
        <p:txBody>
          <a:bodyPr>
            <a:normAutofit/>
          </a:bodyPr>
          <a:lstStyle/>
          <a:p>
            <a:r>
              <a:rPr lang="en-GB" b="1" dirty="0">
                <a:solidFill>
                  <a:schemeClr val="bg1"/>
                </a:solidFill>
                <a:latin typeface="Neue Haas Grotesk Text Pro" panose="020B0504020202020204" pitchFamily="34" charset="0"/>
              </a:rPr>
              <a:t>GERMANIC</a:t>
            </a:r>
            <a:br>
              <a:rPr lang="en-GB" b="1" dirty="0">
                <a:solidFill>
                  <a:schemeClr val="bg1"/>
                </a:solidFill>
                <a:latin typeface="Neue Haas Grotesk Text Pro" panose="020B0504020202020204" pitchFamily="34" charset="0"/>
              </a:rPr>
            </a:br>
            <a:r>
              <a:rPr lang="en-GB" b="1" dirty="0">
                <a:solidFill>
                  <a:schemeClr val="bg1"/>
                </a:solidFill>
                <a:latin typeface="Neue Haas Grotesk Text Pro" panose="020B0504020202020204" pitchFamily="34" charset="0"/>
              </a:rPr>
              <a:t>STORIES:WELAND</a:t>
            </a:r>
          </a:p>
        </p:txBody>
      </p:sp>
      <p:pic>
        <p:nvPicPr>
          <p:cNvPr id="2050" name="Picture 2">
            <a:extLst>
              <a:ext uri="{FF2B5EF4-FFF2-40B4-BE49-F238E27FC236}">
                <a16:creationId xmlns:a16="http://schemas.microsoft.com/office/drawing/2014/main" id="{B1DB07A9-AF29-9CF6-9ACA-5CA30BFCAD9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797" t="26968" r="50276" b="17799"/>
          <a:stretch/>
        </p:blipFill>
        <p:spPr bwMode="auto">
          <a:xfrm>
            <a:off x="5914663" y="1435097"/>
            <a:ext cx="5920451" cy="519293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79E5D5C8-5B79-A9BF-A21D-031194001754}"/>
              </a:ext>
            </a:extLst>
          </p:cNvPr>
          <p:cNvSpPr txBox="1"/>
          <p:nvPr/>
        </p:nvSpPr>
        <p:spPr>
          <a:xfrm>
            <a:off x="634332" y="2055813"/>
            <a:ext cx="4261760" cy="2677656"/>
          </a:xfrm>
          <a:prstGeom prst="rect">
            <a:avLst/>
          </a:prstGeom>
          <a:noFill/>
          <a:ln w="38100">
            <a:solidFill>
              <a:schemeClr val="tx1"/>
            </a:solidFill>
          </a:ln>
        </p:spPr>
        <p:txBody>
          <a:bodyPr wrap="square">
            <a:spAutoFit/>
          </a:bodyPr>
          <a:lstStyle/>
          <a:p>
            <a:r>
              <a:rPr lang="en-GB" sz="2800" dirty="0" err="1"/>
              <a:t>Weland</a:t>
            </a:r>
            <a:r>
              <a:rPr lang="en-GB" sz="2800" dirty="0"/>
              <a:t> is a famous smith of Germanic legend whose story survives in a number of witnesses, namely the Old Norse </a:t>
            </a:r>
            <a:r>
              <a:rPr lang="en-GB" sz="2800" i="1" dirty="0" err="1"/>
              <a:t>Völundarkviða</a:t>
            </a:r>
            <a:r>
              <a:rPr lang="en-GB" sz="2800" dirty="0"/>
              <a:t> and </a:t>
            </a:r>
            <a:r>
              <a:rPr lang="en-GB" sz="2800" i="1" dirty="0" err="1"/>
              <a:t>Þiðreks</a:t>
            </a:r>
            <a:r>
              <a:rPr lang="en-GB" sz="2800" i="1" dirty="0"/>
              <a:t> saga</a:t>
            </a:r>
          </a:p>
        </p:txBody>
      </p:sp>
    </p:spTree>
    <p:extLst>
      <p:ext uri="{BB962C8B-B14F-4D97-AF65-F5344CB8AC3E}">
        <p14:creationId xmlns:p14="http://schemas.microsoft.com/office/powerpoint/2010/main" val="2290965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79E5D5C8-5B79-A9BF-A21D-031194001754}"/>
              </a:ext>
            </a:extLst>
          </p:cNvPr>
          <p:cNvSpPr txBox="1"/>
          <p:nvPr/>
        </p:nvSpPr>
        <p:spPr>
          <a:xfrm>
            <a:off x="634332" y="2055813"/>
            <a:ext cx="4758418" cy="3539430"/>
          </a:xfrm>
          <a:prstGeom prst="rect">
            <a:avLst/>
          </a:prstGeom>
          <a:noFill/>
          <a:ln w="38100">
            <a:solidFill>
              <a:schemeClr val="tx1"/>
            </a:solidFill>
          </a:ln>
        </p:spPr>
        <p:txBody>
          <a:bodyPr wrap="square">
            <a:spAutoFit/>
          </a:bodyPr>
          <a:lstStyle/>
          <a:p>
            <a:r>
              <a:rPr lang="en-GB" sz="2800" dirty="0"/>
              <a:t>The Exeter Book is a tenth-century manuscript containing thousands of lines of Old English poetry. Many of the poems it contains (like </a:t>
            </a:r>
            <a:r>
              <a:rPr lang="en-GB" sz="2800" i="1" dirty="0" err="1"/>
              <a:t>Deor</a:t>
            </a:r>
            <a:r>
              <a:rPr lang="en-GB" sz="2800" dirty="0"/>
              <a:t>, shown on the right) were composed much earlier than the manuscript.</a:t>
            </a:r>
            <a:endParaRPr lang="en-GB" sz="2800" i="1" dirty="0"/>
          </a:p>
        </p:txBody>
      </p:sp>
      <p:pic>
        <p:nvPicPr>
          <p:cNvPr id="3" name="Picture 2">
            <a:extLst>
              <a:ext uri="{FF2B5EF4-FFF2-40B4-BE49-F238E27FC236}">
                <a16:creationId xmlns:a16="http://schemas.microsoft.com/office/drawing/2014/main" id="{A43B2F94-EFAC-AA63-C9A3-29E792018845}"/>
              </a:ext>
            </a:extLst>
          </p:cNvPr>
          <p:cNvPicPr>
            <a:picLocks noChangeAspect="1"/>
          </p:cNvPicPr>
          <p:nvPr/>
        </p:nvPicPr>
        <p:blipFill>
          <a:blip r:embed="rId2"/>
          <a:stretch>
            <a:fillRect/>
          </a:stretch>
        </p:blipFill>
        <p:spPr>
          <a:xfrm>
            <a:off x="6799249" y="0"/>
            <a:ext cx="4758419" cy="6858000"/>
          </a:xfrm>
          <a:prstGeom prst="rect">
            <a:avLst/>
          </a:prstGeom>
        </p:spPr>
      </p:pic>
      <p:sp>
        <p:nvSpPr>
          <p:cNvPr id="7" name="Title 1">
            <a:extLst>
              <a:ext uri="{FF2B5EF4-FFF2-40B4-BE49-F238E27FC236}">
                <a16:creationId xmlns:a16="http://schemas.microsoft.com/office/drawing/2014/main" id="{06D08C12-3948-6673-752C-737B68BF2A58}"/>
              </a:ext>
            </a:extLst>
          </p:cNvPr>
          <p:cNvSpPr>
            <a:spLocks noGrp="1"/>
          </p:cNvSpPr>
          <p:nvPr>
            <p:ph type="title"/>
          </p:nvPr>
        </p:nvSpPr>
        <p:spPr>
          <a:xfrm>
            <a:off x="207380" y="310461"/>
            <a:ext cx="10515600" cy="1325563"/>
          </a:xfrm>
        </p:spPr>
        <p:txBody>
          <a:bodyPr>
            <a:normAutofit/>
          </a:bodyPr>
          <a:lstStyle/>
          <a:p>
            <a:r>
              <a:rPr lang="en-GB" b="1" dirty="0">
                <a:solidFill>
                  <a:schemeClr val="bg1"/>
                </a:solidFill>
                <a:latin typeface="Neue Haas Grotesk Text Pro" panose="020B0504020202020204" pitchFamily="34" charset="0"/>
              </a:rPr>
              <a:t>GERMANIC</a:t>
            </a:r>
            <a:br>
              <a:rPr lang="en-GB" b="1" dirty="0">
                <a:solidFill>
                  <a:schemeClr val="bg1"/>
                </a:solidFill>
                <a:latin typeface="Neue Haas Grotesk Text Pro" panose="020B0504020202020204" pitchFamily="34" charset="0"/>
              </a:rPr>
            </a:br>
            <a:r>
              <a:rPr lang="en-GB" b="1" dirty="0">
                <a:solidFill>
                  <a:schemeClr val="bg1"/>
                </a:solidFill>
                <a:latin typeface="Neue Haas Grotesk Text Pro" panose="020B0504020202020204" pitchFamily="34" charset="0"/>
              </a:rPr>
              <a:t>STORIES: WELAND</a:t>
            </a:r>
          </a:p>
        </p:txBody>
      </p:sp>
    </p:spTree>
    <p:extLst>
      <p:ext uri="{BB962C8B-B14F-4D97-AF65-F5344CB8AC3E}">
        <p14:creationId xmlns:p14="http://schemas.microsoft.com/office/powerpoint/2010/main" val="2157396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itle 1">
            <a:extLst>
              <a:ext uri="{FF2B5EF4-FFF2-40B4-BE49-F238E27FC236}">
                <a16:creationId xmlns:a16="http://schemas.microsoft.com/office/drawing/2014/main" id="{06D08C12-3948-6673-752C-737B68BF2A58}"/>
              </a:ext>
            </a:extLst>
          </p:cNvPr>
          <p:cNvSpPr>
            <a:spLocks noGrp="1"/>
          </p:cNvSpPr>
          <p:nvPr>
            <p:ph type="title"/>
          </p:nvPr>
        </p:nvSpPr>
        <p:spPr>
          <a:xfrm>
            <a:off x="207380" y="310461"/>
            <a:ext cx="10515600" cy="1325563"/>
          </a:xfrm>
        </p:spPr>
        <p:txBody>
          <a:bodyPr/>
          <a:lstStyle/>
          <a:p>
            <a:r>
              <a:rPr lang="en-GB" b="1" dirty="0">
                <a:solidFill>
                  <a:schemeClr val="bg1"/>
                </a:solidFill>
                <a:latin typeface="Neue Haas Grotesk Text Pro" panose="020B0504020202020204" pitchFamily="34" charset="0"/>
              </a:rPr>
              <a:t>GERMANIC STORIES:</a:t>
            </a:r>
            <a:br>
              <a:rPr lang="en-GB" b="1" dirty="0">
                <a:solidFill>
                  <a:schemeClr val="bg1"/>
                </a:solidFill>
                <a:latin typeface="Neue Haas Grotesk Text Pro" panose="020B0504020202020204" pitchFamily="34" charset="0"/>
              </a:rPr>
            </a:br>
            <a:r>
              <a:rPr lang="en-GB" b="1" dirty="0">
                <a:solidFill>
                  <a:schemeClr val="bg1"/>
                </a:solidFill>
                <a:latin typeface="Neue Haas Grotesk Text Pro" panose="020B0504020202020204" pitchFamily="34" charset="0"/>
              </a:rPr>
              <a:t>WELAND</a:t>
            </a:r>
          </a:p>
        </p:txBody>
      </p:sp>
      <p:pic>
        <p:nvPicPr>
          <p:cNvPr id="16386" name="Picture 2" descr="undefined">
            <a:extLst>
              <a:ext uri="{FF2B5EF4-FFF2-40B4-BE49-F238E27FC236}">
                <a16:creationId xmlns:a16="http://schemas.microsoft.com/office/drawing/2014/main" id="{C79BCDA2-599E-717D-3D75-25112B4114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696"/>
          <a:stretch/>
        </p:blipFill>
        <p:spPr bwMode="auto">
          <a:xfrm>
            <a:off x="9488693" y="393539"/>
            <a:ext cx="2068975" cy="4114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979E015-D29C-2623-A975-B622573653A3}"/>
              </a:ext>
            </a:extLst>
          </p:cNvPr>
          <p:cNvSpPr txBox="1"/>
          <p:nvPr/>
        </p:nvSpPr>
        <p:spPr>
          <a:xfrm>
            <a:off x="634332" y="2055813"/>
            <a:ext cx="8347622" cy="4401205"/>
          </a:xfrm>
          <a:prstGeom prst="rect">
            <a:avLst/>
          </a:prstGeom>
          <a:noFill/>
        </p:spPr>
        <p:txBody>
          <a:bodyPr wrap="square">
            <a:spAutoFit/>
          </a:bodyPr>
          <a:lstStyle/>
          <a:p>
            <a:r>
              <a:rPr lang="en-GB" sz="2800" dirty="0" err="1"/>
              <a:t>Anicius</a:t>
            </a:r>
            <a:r>
              <a:rPr lang="en-GB" sz="2800" dirty="0"/>
              <a:t> Manlius Severinus Boethius</a:t>
            </a:r>
          </a:p>
          <a:p>
            <a:pPr marL="457200" indent="-457200">
              <a:buFont typeface="Arial" panose="020B0604020202020204" pitchFamily="34" charset="0"/>
              <a:buChar char="•"/>
            </a:pPr>
            <a:r>
              <a:rPr lang="en-GB" sz="2800" i="1" dirty="0"/>
              <a:t>c</a:t>
            </a:r>
            <a:r>
              <a:rPr lang="en-GB" sz="2800" dirty="0"/>
              <a:t>. 475 – </a:t>
            </a:r>
            <a:r>
              <a:rPr lang="en-GB" sz="2800" i="1" dirty="0"/>
              <a:t>c. </a:t>
            </a:r>
            <a:r>
              <a:rPr lang="en-GB" sz="2800" dirty="0"/>
              <a:t>524 CE</a:t>
            </a:r>
          </a:p>
          <a:p>
            <a:pPr marL="457200" indent="-457200">
              <a:buFont typeface="Arial" panose="020B0604020202020204" pitchFamily="34" charset="0"/>
              <a:buChar char="•"/>
            </a:pPr>
            <a:r>
              <a:rPr lang="en-GB" sz="2800" dirty="0"/>
              <a:t>Roman statesman who fell from favour, was placed under house arrest and eventually executed</a:t>
            </a:r>
          </a:p>
          <a:p>
            <a:pPr marL="457200" indent="-457200">
              <a:buFont typeface="Arial" panose="020B0604020202020204" pitchFamily="34" charset="0"/>
              <a:buChar char="•"/>
            </a:pPr>
            <a:r>
              <a:rPr lang="en-GB" sz="2800" dirty="0"/>
              <a:t>Wrote </a:t>
            </a:r>
            <a:r>
              <a:rPr lang="en-GB" sz="2800" i="1" dirty="0"/>
              <a:t>The Consolation of Philosophy </a:t>
            </a:r>
            <a:r>
              <a:rPr lang="en-GB" sz="2800" dirty="0"/>
              <a:t>(</a:t>
            </a:r>
            <a:r>
              <a:rPr lang="en-GB" sz="2800" i="1" dirty="0"/>
              <a:t>De </a:t>
            </a:r>
            <a:r>
              <a:rPr lang="en-GB" sz="2800" i="1" dirty="0" err="1"/>
              <a:t>consolatione</a:t>
            </a:r>
            <a:r>
              <a:rPr lang="en-GB" sz="2800" i="1" dirty="0"/>
              <a:t> </a:t>
            </a:r>
            <a:r>
              <a:rPr lang="en-GB" sz="2800" i="1" dirty="0" err="1"/>
              <a:t>philosophiae</a:t>
            </a:r>
            <a:r>
              <a:rPr lang="en-GB" sz="2800" dirty="0"/>
              <a:t>), one of the foundational works of western theology, and popular throughout the medieval period</a:t>
            </a:r>
          </a:p>
          <a:p>
            <a:pPr marL="457200" indent="-457200">
              <a:buFont typeface="Arial" panose="020B0604020202020204" pitchFamily="34" charset="0"/>
              <a:buChar char="•"/>
            </a:pPr>
            <a:r>
              <a:rPr lang="en-GB" sz="2800" dirty="0"/>
              <a:t>The </a:t>
            </a:r>
            <a:r>
              <a:rPr lang="en-GB" sz="2800" i="1" dirty="0"/>
              <a:t>Consolation</a:t>
            </a:r>
            <a:r>
              <a:rPr lang="en-GB" sz="2800" dirty="0"/>
              <a:t> considers issues like fate, free will, the transience of human life, and justice</a:t>
            </a:r>
          </a:p>
        </p:txBody>
      </p:sp>
    </p:spTree>
    <p:extLst>
      <p:ext uri="{BB962C8B-B14F-4D97-AF65-F5344CB8AC3E}">
        <p14:creationId xmlns:p14="http://schemas.microsoft.com/office/powerpoint/2010/main" val="625465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KINGS AND RINGS</a:t>
            </a:r>
          </a:p>
        </p:txBody>
      </p:sp>
      <p:pic>
        <p:nvPicPr>
          <p:cNvPr id="4098" name="Picture 2">
            <a:extLst>
              <a:ext uri="{FF2B5EF4-FFF2-40B4-BE49-F238E27FC236}">
                <a16:creationId xmlns:a16="http://schemas.microsoft.com/office/drawing/2014/main" id="{C019691A-2966-F2AC-B991-F8DC79E376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06" t="17528" r="15529" b="14291"/>
          <a:stretch/>
        </p:blipFill>
        <p:spPr bwMode="auto">
          <a:xfrm>
            <a:off x="943707" y="1647092"/>
            <a:ext cx="8335109" cy="395067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F9A7E91-BEB0-98BE-870C-6FE5A4AF5AB7}"/>
              </a:ext>
            </a:extLst>
          </p:cNvPr>
          <p:cNvSpPr txBox="1"/>
          <p:nvPr/>
        </p:nvSpPr>
        <p:spPr>
          <a:xfrm>
            <a:off x="943707" y="6036604"/>
            <a:ext cx="6096000" cy="646331"/>
          </a:xfrm>
          <a:prstGeom prst="rect">
            <a:avLst/>
          </a:prstGeom>
          <a:noFill/>
        </p:spPr>
        <p:txBody>
          <a:bodyPr wrap="square">
            <a:spAutoFit/>
          </a:bodyPr>
          <a:lstStyle/>
          <a:p>
            <a:r>
              <a:rPr lang="en-GB" dirty="0"/>
              <a:t>https://www.britishmuseum.org/collection/object/H_2009-8023-2</a:t>
            </a:r>
          </a:p>
        </p:txBody>
      </p:sp>
      <p:sp>
        <p:nvSpPr>
          <p:cNvPr id="13" name="TextBox 12">
            <a:extLst>
              <a:ext uri="{FF2B5EF4-FFF2-40B4-BE49-F238E27FC236}">
                <a16:creationId xmlns:a16="http://schemas.microsoft.com/office/drawing/2014/main" id="{ED853A51-D28A-DD67-9694-885F411CE465}"/>
              </a:ext>
            </a:extLst>
          </p:cNvPr>
          <p:cNvSpPr txBox="1"/>
          <p:nvPr/>
        </p:nvSpPr>
        <p:spPr>
          <a:xfrm>
            <a:off x="8108065" y="1971119"/>
            <a:ext cx="3948413" cy="1815882"/>
          </a:xfrm>
          <a:prstGeom prst="rect">
            <a:avLst/>
          </a:prstGeom>
          <a:solidFill>
            <a:schemeClr val="accent4"/>
          </a:solidFill>
          <a:ln w="38100">
            <a:solidFill>
              <a:schemeClr val="tx1"/>
            </a:solidFill>
          </a:ln>
        </p:spPr>
        <p:txBody>
          <a:bodyPr wrap="square">
            <a:spAutoFit/>
          </a:bodyPr>
          <a:lstStyle/>
          <a:p>
            <a:r>
              <a:rPr lang="en-GB" sz="2800" b="1" dirty="0"/>
              <a:t>Compound diction: epithets for a king</a:t>
            </a:r>
          </a:p>
          <a:p>
            <a:r>
              <a:rPr lang="en-GB" sz="2800" dirty="0" err="1"/>
              <a:t>beah-gifa</a:t>
            </a:r>
            <a:r>
              <a:rPr lang="en-GB" sz="2800" dirty="0"/>
              <a:t> = “ring-giver”</a:t>
            </a:r>
          </a:p>
          <a:p>
            <a:r>
              <a:rPr lang="en-GB" sz="2800" dirty="0"/>
              <a:t>gold-wine = “gold friend”</a:t>
            </a:r>
          </a:p>
        </p:txBody>
      </p:sp>
    </p:spTree>
    <p:extLst>
      <p:ext uri="{BB962C8B-B14F-4D97-AF65-F5344CB8AC3E}">
        <p14:creationId xmlns:p14="http://schemas.microsoft.com/office/powerpoint/2010/main" val="12017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THE CHRISTIAN CONVERSION</a:t>
            </a:r>
          </a:p>
        </p:txBody>
      </p:sp>
      <p:pic>
        <p:nvPicPr>
          <p:cNvPr id="3" name="Picture 2">
            <a:extLst>
              <a:ext uri="{FF2B5EF4-FFF2-40B4-BE49-F238E27FC236}">
                <a16:creationId xmlns:a16="http://schemas.microsoft.com/office/drawing/2014/main" id="{9213BF27-541E-B5C5-8721-4835CD886763}"/>
              </a:ext>
            </a:extLst>
          </p:cNvPr>
          <p:cNvPicPr>
            <a:picLocks noChangeAspect="1"/>
          </p:cNvPicPr>
          <p:nvPr/>
        </p:nvPicPr>
        <p:blipFill>
          <a:blip r:embed="rId2"/>
          <a:stretch>
            <a:fillRect/>
          </a:stretch>
        </p:blipFill>
        <p:spPr>
          <a:xfrm>
            <a:off x="6410453" y="1598725"/>
            <a:ext cx="5644573" cy="5074495"/>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3F8E8F51-BA34-3461-98C0-4AACEA277679}"/>
              </a:ext>
            </a:extLst>
          </p:cNvPr>
          <p:cNvSpPr txBox="1"/>
          <p:nvPr/>
        </p:nvSpPr>
        <p:spPr>
          <a:xfrm>
            <a:off x="229327" y="1413946"/>
            <a:ext cx="6240921" cy="5444054"/>
          </a:xfrm>
          <a:prstGeom prst="rect">
            <a:avLst/>
          </a:prstGeom>
          <a:noFill/>
        </p:spPr>
        <p:txBody>
          <a:bodyPr wrap="square">
            <a:spAutoFit/>
          </a:bodyPr>
          <a:lstStyle/>
          <a:p>
            <a:pPr>
              <a:lnSpc>
                <a:spcPct val="150000"/>
              </a:lnSpc>
            </a:pPr>
            <a:r>
              <a:rPr lang="en-GB" sz="1800" b="1" dirty="0">
                <a:effectLst/>
                <a:ea typeface="Times New Roman" panose="02020603050405020304" pitchFamily="18" charset="0"/>
              </a:rPr>
              <a:t>Extract from </a:t>
            </a:r>
            <a:r>
              <a:rPr lang="en-GB" sz="1800" b="1" i="1" dirty="0">
                <a:effectLst/>
                <a:ea typeface="Times New Roman" panose="02020603050405020304" pitchFamily="18" charset="0"/>
              </a:rPr>
              <a:t>M’ </a:t>
            </a:r>
            <a:r>
              <a:rPr lang="en-GB" sz="1800" b="1" i="1" dirty="0" err="1">
                <a:effectLst/>
                <a:ea typeface="Times New Roman" panose="02020603050405020304" pitchFamily="18" charset="0"/>
              </a:rPr>
              <a:t>óenurán</a:t>
            </a:r>
            <a:r>
              <a:rPr lang="en-GB" sz="1800" b="1" i="1" dirty="0">
                <a:effectLst/>
                <a:ea typeface="Times New Roman" panose="02020603050405020304" pitchFamily="18" charset="0"/>
              </a:rPr>
              <a:t> </a:t>
            </a:r>
            <a:r>
              <a:rPr lang="en-GB" sz="1800" b="1" i="1" dirty="0" err="1">
                <a:effectLst/>
                <a:ea typeface="Times New Roman" panose="02020603050405020304" pitchFamily="18" charset="0"/>
              </a:rPr>
              <a:t>im</a:t>
            </a:r>
            <a:r>
              <a:rPr lang="en-GB" sz="1800" b="1" i="1" dirty="0">
                <a:effectLst/>
                <a:ea typeface="Times New Roman" panose="02020603050405020304" pitchFamily="18" charset="0"/>
              </a:rPr>
              <a:t> </a:t>
            </a:r>
            <a:r>
              <a:rPr lang="en-GB" sz="1800" b="1" i="1" dirty="0" err="1">
                <a:effectLst/>
                <a:ea typeface="Times New Roman" panose="02020603050405020304" pitchFamily="18" charset="0"/>
              </a:rPr>
              <a:t>aireclán</a:t>
            </a:r>
            <a:r>
              <a:rPr lang="en-GB" sz="1800" b="1" dirty="0">
                <a:effectLst/>
                <a:ea typeface="Times New Roman" panose="02020603050405020304" pitchFamily="18" charset="0"/>
              </a:rPr>
              <a:t> </a:t>
            </a:r>
          </a:p>
          <a:p>
            <a:pPr>
              <a:lnSpc>
                <a:spcPct val="150000"/>
              </a:lnSpc>
            </a:pPr>
            <a:r>
              <a:rPr lang="en-GB" sz="1800" dirty="0">
                <a:effectLst/>
                <a:ea typeface="Times New Roman" panose="02020603050405020304" pitchFamily="18" charset="0"/>
              </a:rPr>
              <a:t>All alone in my little cell, without a single human being along with me: such a pilgrimage would be dear to my heart before going to meet death. </a:t>
            </a:r>
            <a:endParaRPr lang="en-GB" sz="1200" dirty="0">
              <a:ea typeface="Times New Roman" panose="02020603050405020304" pitchFamily="18" charset="0"/>
            </a:endParaRPr>
          </a:p>
          <a:p>
            <a:pPr>
              <a:lnSpc>
                <a:spcPct val="150000"/>
              </a:lnSpc>
            </a:pPr>
            <a:r>
              <a:rPr lang="en-GB" sz="1800" dirty="0">
                <a:effectLst/>
                <a:ea typeface="Times New Roman" panose="02020603050405020304" pitchFamily="18" charset="0"/>
              </a:rPr>
              <a:t>A hidden secluded little hut for forgiveness of all evil; a conscience </a:t>
            </a:r>
            <a:r>
              <a:rPr lang="en-GB" sz="1800" dirty="0" err="1">
                <a:effectLst/>
                <a:ea typeface="Times New Roman" panose="02020603050405020304" pitchFamily="18" charset="0"/>
              </a:rPr>
              <a:t>unperverted</a:t>
            </a:r>
            <a:r>
              <a:rPr lang="en-GB" sz="1800" dirty="0">
                <a:effectLst/>
                <a:ea typeface="Times New Roman" panose="02020603050405020304" pitchFamily="18" charset="0"/>
              </a:rPr>
              <a:t> and untroubled directed towards holy Heaven.  […]</a:t>
            </a:r>
            <a:endParaRPr lang="en-GB" sz="1200" dirty="0">
              <a:ea typeface="Times New Roman" panose="02020603050405020304" pitchFamily="18" charset="0"/>
            </a:endParaRPr>
          </a:p>
          <a:p>
            <a:pPr>
              <a:lnSpc>
                <a:spcPct val="150000"/>
              </a:lnSpc>
            </a:pPr>
            <a:r>
              <a:rPr lang="en-GB" sz="1800" dirty="0">
                <a:effectLst/>
                <a:ea typeface="Times New Roman" panose="02020603050405020304" pitchFamily="18" charset="0"/>
              </a:rPr>
              <a:t>I should love to have Christ son of God visiting me, my Creator, my King, and that my mind should resort to Him in the kingdom in which He dwells.</a:t>
            </a:r>
            <a:endParaRPr lang="en-GB" sz="1200" dirty="0">
              <a:ea typeface="Times New Roman" panose="02020603050405020304" pitchFamily="18" charset="0"/>
            </a:endParaRPr>
          </a:p>
          <a:p>
            <a:pPr>
              <a:lnSpc>
                <a:spcPct val="150000"/>
              </a:lnSpc>
            </a:pPr>
            <a:r>
              <a:rPr lang="en-GB" sz="1800" dirty="0">
                <a:effectLst/>
                <a:ea typeface="Times New Roman" panose="02020603050405020304" pitchFamily="18" charset="0"/>
              </a:rPr>
              <a:t>Let the place which shelters me amid monastic enclosures be a delightful hermit’s plot hallowed by religious stones, with me alone therein.</a:t>
            </a:r>
            <a:endParaRPr lang="en-GB" sz="1200" dirty="0">
              <a:effectLst/>
              <a:ea typeface="Times New Roman" panose="02020603050405020304" pitchFamily="18" charset="0"/>
            </a:endParaRPr>
          </a:p>
        </p:txBody>
      </p:sp>
    </p:spTree>
    <p:extLst>
      <p:ext uri="{BB962C8B-B14F-4D97-AF65-F5344CB8AC3E}">
        <p14:creationId xmlns:p14="http://schemas.microsoft.com/office/powerpoint/2010/main" val="2631067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THE RUTHWELL CROSS</a:t>
            </a:r>
          </a:p>
        </p:txBody>
      </p:sp>
      <p:sp>
        <p:nvSpPr>
          <p:cNvPr id="3" name="TextBox 2">
            <a:extLst>
              <a:ext uri="{FF2B5EF4-FFF2-40B4-BE49-F238E27FC236}">
                <a16:creationId xmlns:a16="http://schemas.microsoft.com/office/drawing/2014/main" id="{A127D690-32F2-D00A-C831-17E8FD8AEF4D}"/>
              </a:ext>
            </a:extLst>
          </p:cNvPr>
          <p:cNvSpPr txBox="1"/>
          <p:nvPr/>
        </p:nvSpPr>
        <p:spPr>
          <a:xfrm>
            <a:off x="888846" y="1855769"/>
            <a:ext cx="9325812" cy="369332"/>
          </a:xfrm>
          <a:prstGeom prst="rect">
            <a:avLst/>
          </a:prstGeom>
          <a:noFill/>
        </p:spPr>
        <p:txBody>
          <a:bodyPr wrap="square">
            <a:spAutoFit/>
          </a:bodyPr>
          <a:lstStyle/>
          <a:p>
            <a:r>
              <a:rPr lang="en-GB" dirty="0"/>
              <a:t>https://sketchfab.com/3d-models/ruthwell-cross-4227085477004f04aadb6b3082b41eb2</a:t>
            </a:r>
          </a:p>
        </p:txBody>
      </p:sp>
    </p:spTree>
    <p:extLst>
      <p:ext uri="{BB962C8B-B14F-4D97-AF65-F5344CB8AC3E}">
        <p14:creationId xmlns:p14="http://schemas.microsoft.com/office/powerpoint/2010/main" val="2433627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THE CHRISTIAN</a:t>
            </a:r>
            <a:br>
              <a:rPr lang="en-GB" b="1" dirty="0">
                <a:solidFill>
                  <a:schemeClr val="bg1"/>
                </a:solidFill>
                <a:latin typeface="Neue Haas Grotesk Text Pro" panose="020B0504020202020204" pitchFamily="34" charset="0"/>
              </a:rPr>
            </a:br>
            <a:r>
              <a:rPr lang="en-GB" b="1" dirty="0">
                <a:solidFill>
                  <a:schemeClr val="bg1"/>
                </a:solidFill>
                <a:latin typeface="Neue Haas Grotesk Text Pro" panose="020B0504020202020204" pitchFamily="34" charset="0"/>
              </a:rPr>
              <a:t>CONVERSION</a:t>
            </a:r>
          </a:p>
        </p:txBody>
      </p:sp>
      <p:sp>
        <p:nvSpPr>
          <p:cNvPr id="6" name="TextBox 5">
            <a:extLst>
              <a:ext uri="{FF2B5EF4-FFF2-40B4-BE49-F238E27FC236}">
                <a16:creationId xmlns:a16="http://schemas.microsoft.com/office/drawing/2014/main" id="{F817BD7D-13B6-B1E6-F57B-D33812EF3011}"/>
              </a:ext>
            </a:extLst>
          </p:cNvPr>
          <p:cNvSpPr txBox="1"/>
          <p:nvPr/>
        </p:nvSpPr>
        <p:spPr>
          <a:xfrm>
            <a:off x="1144951" y="2339037"/>
            <a:ext cx="3385595" cy="3170099"/>
          </a:xfrm>
          <a:prstGeom prst="rect">
            <a:avLst/>
          </a:prstGeom>
          <a:noFill/>
          <a:ln w="28575">
            <a:solidFill>
              <a:schemeClr val="tx1"/>
            </a:solidFill>
            <a:prstDash val="lgDash"/>
          </a:ln>
        </p:spPr>
        <p:txBody>
          <a:bodyPr wrap="square" rtlCol="0">
            <a:spAutoFit/>
          </a:bodyPr>
          <a:lstStyle/>
          <a:p>
            <a:r>
              <a:rPr lang="en-GB" sz="2000" dirty="0"/>
              <a:t>“Augustine sent to </a:t>
            </a:r>
            <a:r>
              <a:rPr lang="en-GB" sz="2000" dirty="0" err="1"/>
              <a:t>Æthelberht</a:t>
            </a:r>
            <a:r>
              <a:rPr lang="en-GB" sz="2000" dirty="0"/>
              <a:t> to say that he had come from Rome bearing the best of news, namely the sure and certain promise of eternal joys in heaven and an endless kingdom with the living and true God to those who received it” - Bede, </a:t>
            </a:r>
            <a:r>
              <a:rPr lang="en-GB" sz="2000" i="1" dirty="0"/>
              <a:t>Historia </a:t>
            </a:r>
            <a:r>
              <a:rPr lang="en-GB" sz="2000" i="1" dirty="0" err="1"/>
              <a:t>Ecclesiastica</a:t>
            </a:r>
            <a:r>
              <a:rPr lang="en-GB" sz="2000" dirty="0"/>
              <a:t>, 39</a:t>
            </a:r>
          </a:p>
        </p:txBody>
      </p:sp>
      <p:pic>
        <p:nvPicPr>
          <p:cNvPr id="9" name="Picture 2">
            <a:extLst>
              <a:ext uri="{FF2B5EF4-FFF2-40B4-BE49-F238E27FC236}">
                <a16:creationId xmlns:a16="http://schemas.microsoft.com/office/drawing/2014/main" id="{C4F31BF3-AA9D-2A60-3BDF-4C6B32A0655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50" r="2086" b="1332"/>
          <a:stretch/>
        </p:blipFill>
        <p:spPr bwMode="auto">
          <a:xfrm>
            <a:off x="7320065" y="0"/>
            <a:ext cx="487193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B64297E5-B76D-2169-9A84-17B121137371}"/>
              </a:ext>
            </a:extLst>
          </p:cNvPr>
          <p:cNvPicPr>
            <a:picLocks noChangeAspect="1"/>
          </p:cNvPicPr>
          <p:nvPr/>
        </p:nvPicPr>
        <p:blipFill rotWithShape="1">
          <a:blip r:embed="rId3"/>
          <a:srcRect t="15611" b="12405"/>
          <a:stretch/>
        </p:blipFill>
        <p:spPr>
          <a:xfrm>
            <a:off x="5126621" y="1083018"/>
            <a:ext cx="3530478" cy="536565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93007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CHRISTIANISATION: GERMANIC STORIES</a:t>
            </a:r>
          </a:p>
        </p:txBody>
      </p:sp>
      <p:pic>
        <p:nvPicPr>
          <p:cNvPr id="7" name="Picture 2">
            <a:extLst>
              <a:ext uri="{FF2B5EF4-FFF2-40B4-BE49-F238E27FC236}">
                <a16:creationId xmlns:a16="http://schemas.microsoft.com/office/drawing/2014/main" id="{800D77E5-B178-13D3-5339-1231473508C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902" t="26968" r="20867" b="17799"/>
          <a:stretch/>
        </p:blipFill>
        <p:spPr bwMode="auto">
          <a:xfrm>
            <a:off x="1141060" y="1943405"/>
            <a:ext cx="9909879" cy="439188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6875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CHRISTIANISATION: GERMANIC STORIES</a:t>
            </a:r>
          </a:p>
        </p:txBody>
      </p:sp>
      <p:sp>
        <p:nvSpPr>
          <p:cNvPr id="11" name="TextBox 10">
            <a:extLst>
              <a:ext uri="{FF2B5EF4-FFF2-40B4-BE49-F238E27FC236}">
                <a16:creationId xmlns:a16="http://schemas.microsoft.com/office/drawing/2014/main" id="{D74BB44C-0201-D4D9-16A2-DB1A4D56988A}"/>
              </a:ext>
            </a:extLst>
          </p:cNvPr>
          <p:cNvSpPr txBox="1"/>
          <p:nvPr/>
        </p:nvSpPr>
        <p:spPr>
          <a:xfrm>
            <a:off x="480350" y="1794342"/>
            <a:ext cx="11401063" cy="5289012"/>
          </a:xfrm>
          <a:prstGeom prst="rect">
            <a:avLst/>
          </a:prstGeom>
          <a:noFill/>
        </p:spPr>
        <p:txBody>
          <a:bodyPr wrap="square">
            <a:spAutoFit/>
          </a:bodyPr>
          <a:lstStyle/>
          <a:p>
            <a:pPr>
              <a:lnSpc>
                <a:spcPct val="107000"/>
              </a:lnSpc>
              <a:spcAft>
                <a:spcPts val="800"/>
              </a:spcAft>
            </a:pPr>
            <a:r>
              <a:rPr lang="en-GB" sz="2000" b="1" kern="100" dirty="0">
                <a:effectLst/>
                <a:ea typeface="Calibri" panose="020F0502020204030204" pitchFamily="34" charset="0"/>
                <a:cs typeface="Times New Roman" panose="02020603050405020304" pitchFamily="18" charset="0"/>
              </a:rPr>
              <a:t>Beowulf: a good Christian king?</a:t>
            </a:r>
            <a:endParaRPr lang="en-GB" kern="100" dirty="0">
              <a:ea typeface="Calibri" panose="020F0502020204030204" pitchFamily="34" charset="0"/>
              <a:cs typeface="Times New Roman" panose="02020603050405020304" pitchFamily="18" charset="0"/>
            </a:endParaRPr>
          </a:p>
          <a:p>
            <a:pPr marL="1371600">
              <a:lnSpc>
                <a:spcPct val="107000"/>
              </a:lnSpc>
              <a:spcAft>
                <a:spcPts val="800"/>
              </a:spcAft>
            </a:pPr>
            <a:r>
              <a:rPr lang="en-GB" sz="1800" kern="100" dirty="0">
                <a:effectLst/>
                <a:ea typeface="Calibri" panose="020F0502020204030204" pitchFamily="34" charset="0"/>
                <a:cs typeface="Times New Roman" panose="02020603050405020304" pitchFamily="18" charset="0"/>
              </a:rPr>
              <a:t>him of </a:t>
            </a:r>
            <a:r>
              <a:rPr lang="en-GB" sz="1800" kern="100" dirty="0" err="1">
                <a:effectLst/>
                <a:ea typeface="Calibri" panose="020F0502020204030204" pitchFamily="34" charset="0"/>
                <a:cs typeface="Times New Roman" panose="02020603050405020304" pitchFamily="18" charset="0"/>
              </a:rPr>
              <a:t>hwæðre</a:t>
            </a:r>
            <a:r>
              <a:rPr lang="en-GB" sz="1800" kern="100" dirty="0">
                <a:effectLst/>
                <a:ea typeface="Calibri" panose="020F0502020204030204" pitchFamily="34" charset="0"/>
                <a:cs typeface="Times New Roman" panose="02020603050405020304" pitchFamily="18" charset="0"/>
              </a:rPr>
              <a:t> </a:t>
            </a:r>
            <a:r>
              <a:rPr lang="en-GB" sz="1800" kern="100" dirty="0" err="1">
                <a:effectLst/>
                <a:ea typeface="Calibri" panose="020F0502020204030204" pitchFamily="34" charset="0"/>
                <a:cs typeface="Times New Roman" panose="02020603050405020304" pitchFamily="18" charset="0"/>
              </a:rPr>
              <a:t>gewat</a:t>
            </a:r>
            <a:endParaRPr lang="en-GB" sz="1800" kern="100" dirty="0">
              <a:effectLst/>
              <a:ea typeface="Calibri" panose="020F0502020204030204" pitchFamily="34" charset="0"/>
              <a:cs typeface="Times New Roman" panose="02020603050405020304" pitchFamily="18" charset="0"/>
            </a:endParaRPr>
          </a:p>
          <a:p>
            <a:pPr marL="1371600">
              <a:lnSpc>
                <a:spcPct val="107000"/>
              </a:lnSpc>
              <a:spcAft>
                <a:spcPts val="800"/>
              </a:spcAft>
            </a:pPr>
            <a:r>
              <a:rPr lang="en-GB" sz="1800" kern="100" dirty="0" err="1">
                <a:effectLst/>
                <a:ea typeface="Calibri" panose="020F0502020204030204" pitchFamily="34" charset="0"/>
                <a:cs typeface="Times New Roman" panose="02020603050405020304" pitchFamily="18" charset="0"/>
              </a:rPr>
              <a:t>sawol</a:t>
            </a:r>
            <a:r>
              <a:rPr lang="en-GB" sz="1800" kern="100" dirty="0">
                <a:effectLst/>
                <a:ea typeface="Calibri" panose="020F0502020204030204" pitchFamily="34" charset="0"/>
                <a:cs typeface="Times New Roman" panose="02020603050405020304" pitchFamily="18" charset="0"/>
              </a:rPr>
              <a:t> </a:t>
            </a:r>
            <a:r>
              <a:rPr lang="en-GB" sz="1800" kern="100" dirty="0" err="1">
                <a:effectLst/>
                <a:ea typeface="Calibri" panose="020F0502020204030204" pitchFamily="34" charset="0"/>
                <a:cs typeface="Times New Roman" panose="02020603050405020304" pitchFamily="18" charset="0"/>
              </a:rPr>
              <a:t>secean</a:t>
            </a:r>
            <a:r>
              <a:rPr lang="en-GB" sz="1800" kern="100" dirty="0">
                <a:effectLst/>
                <a:ea typeface="Calibri" panose="020F0502020204030204" pitchFamily="34" charset="0"/>
                <a:cs typeface="Times New Roman" panose="02020603050405020304" pitchFamily="18" charset="0"/>
              </a:rPr>
              <a:t>    </a:t>
            </a:r>
            <a:r>
              <a:rPr lang="en-GB" sz="1800" kern="100" dirty="0" err="1">
                <a:effectLst/>
                <a:ea typeface="Calibri" panose="020F0502020204030204" pitchFamily="34" charset="0"/>
                <a:cs typeface="Times New Roman" panose="02020603050405020304" pitchFamily="18" charset="0"/>
              </a:rPr>
              <a:t>soðfæstre</a:t>
            </a:r>
            <a:r>
              <a:rPr lang="en-GB" sz="1800" kern="100" dirty="0">
                <a:effectLst/>
                <a:ea typeface="Calibri" panose="020F0502020204030204" pitchFamily="34" charset="0"/>
                <a:cs typeface="Times New Roman" panose="02020603050405020304" pitchFamily="18" charset="0"/>
              </a:rPr>
              <a:t> </a:t>
            </a:r>
            <a:r>
              <a:rPr lang="en-GB" sz="1800" kern="100" dirty="0" err="1">
                <a:effectLst/>
                <a:ea typeface="Calibri" panose="020F0502020204030204" pitchFamily="34" charset="0"/>
                <a:cs typeface="Times New Roman" panose="02020603050405020304" pitchFamily="18" charset="0"/>
              </a:rPr>
              <a:t>dom</a:t>
            </a:r>
            <a:endParaRPr lang="en-GB" sz="1800" kern="100" dirty="0">
              <a:effectLst/>
              <a:ea typeface="Calibri" panose="020F0502020204030204" pitchFamily="34" charset="0"/>
              <a:cs typeface="Times New Roman" panose="02020603050405020304" pitchFamily="18" charset="0"/>
            </a:endParaRPr>
          </a:p>
          <a:p>
            <a:pPr marL="1371600">
              <a:lnSpc>
                <a:spcPct val="107000"/>
              </a:lnSpc>
              <a:spcAft>
                <a:spcPts val="800"/>
              </a:spcAft>
            </a:pPr>
            <a:r>
              <a:rPr lang="en-GB" sz="1800" kern="100" dirty="0">
                <a:effectLst/>
                <a:ea typeface="Calibri" panose="020F0502020204030204" pitchFamily="34" charset="0"/>
                <a:cs typeface="Times New Roman" panose="02020603050405020304" pitchFamily="18" charset="0"/>
              </a:rPr>
              <a:t>(</a:t>
            </a:r>
            <a:r>
              <a:rPr lang="en-GB" sz="1800" i="1" kern="100" dirty="0">
                <a:effectLst/>
                <a:ea typeface="Calibri" panose="020F0502020204030204" pitchFamily="34" charset="0"/>
                <a:cs typeface="Times New Roman" panose="02020603050405020304" pitchFamily="18" charset="0"/>
              </a:rPr>
              <a:t>Beowulf</a:t>
            </a:r>
            <a:r>
              <a:rPr lang="en-GB" sz="1800" kern="100" dirty="0">
                <a:effectLst/>
                <a:ea typeface="Calibri" panose="020F0502020204030204" pitchFamily="34" charset="0"/>
                <a:cs typeface="Times New Roman" panose="02020603050405020304" pitchFamily="18" charset="0"/>
              </a:rPr>
              <a:t>, ll. 2819b-20)</a:t>
            </a:r>
          </a:p>
          <a:p>
            <a:pPr>
              <a:lnSpc>
                <a:spcPct val="107000"/>
              </a:lnSpc>
              <a:spcAft>
                <a:spcPts val="800"/>
              </a:spcAft>
            </a:pPr>
            <a:r>
              <a:rPr lang="en-GB" sz="1800" kern="100" dirty="0">
                <a:effectLst/>
                <a:ea typeface="Calibri" panose="020F0502020204030204" pitchFamily="34" charset="0"/>
                <a:cs typeface="Times New Roman" panose="02020603050405020304" pitchFamily="18" charset="0"/>
              </a:rPr>
              <a:t>[yet from him his soul departed to seek the judgement of the firm-in-truth] </a:t>
            </a:r>
          </a:p>
          <a:p>
            <a:pPr>
              <a:lnSpc>
                <a:spcPct val="107000"/>
              </a:lnSpc>
              <a:spcAft>
                <a:spcPts val="800"/>
              </a:spcAft>
            </a:pPr>
            <a:endParaRPr lang="en-GB" kern="100" dirty="0">
              <a:ea typeface="Calibri" panose="020F0502020204030204" pitchFamily="34" charset="0"/>
              <a:cs typeface="Times New Roman" panose="02020603050405020304" pitchFamily="18" charset="0"/>
            </a:endParaRPr>
          </a:p>
          <a:p>
            <a:pPr algn="l" fontAlgn="base"/>
            <a:r>
              <a:rPr lang="en-GB" b="0" i="0" dirty="0">
                <a:effectLst/>
              </a:rPr>
              <a:t>We get in fact a poem from a pregnant moment of poise, looking back into the pit, by a man learned in old tales who was struggling, as it were, to get a general view of them all, perceiving their common tragedy of inevitable ruin, and yet feeling this more poetically because he was himself removed from the direct pressure of its despair. He could view from without, but still feel immediately and from within, the old dogma: despair of the event, combined with faith in the value of doomed resistance. He was still dealing with the great temporal tragedy, and not yet writing an allegorical homily in verse.</a:t>
            </a:r>
          </a:p>
          <a:p>
            <a:pPr algn="l" fontAlgn="base"/>
            <a:endParaRPr lang="en-GB" dirty="0"/>
          </a:p>
          <a:p>
            <a:pPr algn="l" fontAlgn="base"/>
            <a:r>
              <a:rPr lang="en-GB" b="0" i="0" dirty="0">
                <a:effectLst/>
              </a:rPr>
              <a:t>(J.R.R. </a:t>
            </a:r>
            <a:r>
              <a:rPr lang="en-GB" b="0" i="0" dirty="0" err="1">
                <a:effectLst/>
              </a:rPr>
              <a:t>Tolkein</a:t>
            </a:r>
            <a:r>
              <a:rPr lang="en-GB" b="0" i="0" dirty="0">
                <a:effectLst/>
              </a:rPr>
              <a:t>, </a:t>
            </a:r>
            <a:r>
              <a:rPr lang="en-GB" b="0" i="1" dirty="0">
                <a:effectLst/>
              </a:rPr>
              <a:t>The Monsters and the Critics</a:t>
            </a:r>
            <a:r>
              <a:rPr lang="en-GB" b="0" dirty="0">
                <a:effectLst/>
              </a:rPr>
              <a:t>)</a:t>
            </a:r>
            <a:endParaRPr lang="en-GB" b="0" i="0" dirty="0">
              <a:effectLst/>
            </a:endParaRPr>
          </a:p>
          <a:p>
            <a:br>
              <a:rPr lang="en-GB" dirty="0"/>
            </a:br>
            <a:endParaRPr lang="en-GB" sz="1800" kern="1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416683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POWERFUL WOMEN: ABBESSES</a:t>
            </a:r>
          </a:p>
        </p:txBody>
      </p:sp>
      <p:pic>
        <p:nvPicPr>
          <p:cNvPr id="9218" name="Picture 2">
            <a:extLst>
              <a:ext uri="{FF2B5EF4-FFF2-40B4-BE49-F238E27FC236}">
                <a16:creationId xmlns:a16="http://schemas.microsoft.com/office/drawing/2014/main" id="{A417B260-D4F2-4461-19E7-5C0197EC0E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9455" y="1371841"/>
            <a:ext cx="3987660" cy="535220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FFA42B8-902E-819A-D47A-D7489B7A4C1E}"/>
              </a:ext>
            </a:extLst>
          </p:cNvPr>
          <p:cNvSpPr txBox="1"/>
          <p:nvPr/>
        </p:nvSpPr>
        <p:spPr>
          <a:xfrm>
            <a:off x="683391" y="1462622"/>
            <a:ext cx="6096964" cy="5170646"/>
          </a:xfrm>
          <a:prstGeom prst="rect">
            <a:avLst/>
          </a:prstGeom>
          <a:noFill/>
        </p:spPr>
        <p:txBody>
          <a:bodyPr wrap="square">
            <a:spAutoFit/>
          </a:bodyPr>
          <a:lstStyle/>
          <a:p>
            <a:pPr marL="285750" indent="-285750">
              <a:buFont typeface="Arial" panose="020B0604020202020204" pitchFamily="34" charset="0"/>
              <a:buChar char="•"/>
            </a:pPr>
            <a:r>
              <a:rPr lang="en-GB" sz="2200" b="0" i="0" dirty="0" err="1">
                <a:solidFill>
                  <a:srgbClr val="000000"/>
                </a:solidFill>
                <a:effectLst/>
              </a:rPr>
              <a:t>Hild</a:t>
            </a:r>
            <a:r>
              <a:rPr lang="en-GB" sz="2200" b="0" i="0" dirty="0">
                <a:solidFill>
                  <a:srgbClr val="000000"/>
                </a:solidFill>
                <a:effectLst/>
              </a:rPr>
              <a:t> (614–680) was the abbess of Whitby</a:t>
            </a:r>
          </a:p>
          <a:p>
            <a:pPr marL="285750" indent="-285750">
              <a:buFont typeface="Arial" panose="020B0604020202020204" pitchFamily="34" charset="0"/>
              <a:buChar char="•"/>
            </a:pPr>
            <a:r>
              <a:rPr lang="en-GB" sz="2200" b="0" i="0" dirty="0">
                <a:solidFill>
                  <a:srgbClr val="000000"/>
                </a:solidFill>
                <a:effectLst/>
              </a:rPr>
              <a:t>Caedmon was an illiterate cowherd living at the monastery in Whitby</a:t>
            </a:r>
          </a:p>
          <a:p>
            <a:pPr marL="285750" indent="-285750">
              <a:buFont typeface="Arial" panose="020B0604020202020204" pitchFamily="34" charset="0"/>
              <a:buChar char="•"/>
            </a:pPr>
            <a:r>
              <a:rPr lang="en-GB" sz="2200" dirty="0">
                <a:solidFill>
                  <a:srgbClr val="000000"/>
                </a:solidFill>
              </a:rPr>
              <a:t>He is credited with creating the first Christian poem in Old English, known as Caedmon’s </a:t>
            </a:r>
            <a:r>
              <a:rPr lang="en-GB" sz="2200" i="1" dirty="0">
                <a:solidFill>
                  <a:srgbClr val="000000"/>
                </a:solidFill>
              </a:rPr>
              <a:t>Hymn</a:t>
            </a:r>
            <a:endParaRPr lang="en-GB" sz="2200" dirty="0">
              <a:solidFill>
                <a:srgbClr val="000000"/>
              </a:solidFill>
            </a:endParaRPr>
          </a:p>
          <a:p>
            <a:pPr marL="285750" indent="-285750">
              <a:buFont typeface="Arial" panose="020B0604020202020204" pitchFamily="34" charset="0"/>
              <a:buChar char="•"/>
            </a:pPr>
            <a:r>
              <a:rPr lang="en-GB" sz="2200" dirty="0">
                <a:solidFill>
                  <a:srgbClr val="000000"/>
                </a:solidFill>
              </a:rPr>
              <a:t>He was supported by </a:t>
            </a:r>
            <a:r>
              <a:rPr lang="en-GB" sz="2200" dirty="0" err="1">
                <a:solidFill>
                  <a:srgbClr val="000000"/>
                </a:solidFill>
              </a:rPr>
              <a:t>Hild</a:t>
            </a:r>
            <a:r>
              <a:rPr lang="en-GB" sz="2200" dirty="0">
                <a:solidFill>
                  <a:srgbClr val="000000"/>
                </a:solidFill>
              </a:rPr>
              <a:t>:</a:t>
            </a:r>
          </a:p>
          <a:p>
            <a:pPr marL="285750" indent="-285750">
              <a:buFont typeface="Arial" panose="020B0604020202020204" pitchFamily="34" charset="0"/>
              <a:buChar char="•"/>
            </a:pPr>
            <a:endParaRPr lang="en-GB" sz="2200" dirty="0">
              <a:solidFill>
                <a:srgbClr val="000000"/>
              </a:solidFill>
            </a:endParaRPr>
          </a:p>
          <a:p>
            <a:r>
              <a:rPr lang="en-GB" sz="2200" dirty="0">
                <a:solidFill>
                  <a:srgbClr val="000000"/>
                </a:solidFill>
              </a:rPr>
              <a:t>“Then the abbess began to embrace and love the gift of God in that man, and she exhorted and </a:t>
            </a:r>
            <a:r>
              <a:rPr lang="en-GB" sz="2200" dirty="0" err="1">
                <a:solidFill>
                  <a:srgbClr val="000000"/>
                </a:solidFill>
              </a:rPr>
              <a:t>adviced</a:t>
            </a:r>
            <a:r>
              <a:rPr lang="en-GB" sz="2200" dirty="0">
                <a:solidFill>
                  <a:srgbClr val="000000"/>
                </a:solidFill>
              </a:rPr>
              <a:t> him that he should abandon the worldly life and accept monkhood, and he readily agreed to this. And she accepted him into the monastery, with his goods, and united him into the community of God's servants, and ordered that he be taught the (entire) series of holy stories and narratives.”</a:t>
            </a:r>
            <a:endParaRPr lang="en-GB" sz="2200" dirty="0"/>
          </a:p>
        </p:txBody>
      </p:sp>
    </p:spTree>
    <p:extLst>
      <p:ext uri="{BB962C8B-B14F-4D97-AF65-F5344CB8AC3E}">
        <p14:creationId xmlns:p14="http://schemas.microsoft.com/office/powerpoint/2010/main" val="90513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3A4DBE-A268-65F8-6DD1-423903A226C4}"/>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29CEBD-0FA7-DB69-626E-64DB0D1C60A6}"/>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CULTURAL CONTEXTS SERIES, WEEKS 1–4</a:t>
            </a:r>
          </a:p>
        </p:txBody>
      </p:sp>
      <p:sp>
        <p:nvSpPr>
          <p:cNvPr id="3" name="Content Placeholder 2">
            <a:extLst>
              <a:ext uri="{FF2B5EF4-FFF2-40B4-BE49-F238E27FC236}">
                <a16:creationId xmlns:a16="http://schemas.microsoft.com/office/drawing/2014/main" id="{8043C189-3A39-0439-99CF-BE817CC73ED5}"/>
              </a:ext>
            </a:extLst>
          </p:cNvPr>
          <p:cNvSpPr>
            <a:spLocks noGrp="1"/>
          </p:cNvSpPr>
          <p:nvPr>
            <p:ph idx="1"/>
          </p:nvPr>
        </p:nvSpPr>
        <p:spPr>
          <a:xfrm>
            <a:off x="838200" y="3640237"/>
            <a:ext cx="10515600" cy="2536725"/>
          </a:xfrm>
        </p:spPr>
        <p:txBody>
          <a:bodyPr/>
          <a:lstStyle/>
          <a:p>
            <a:r>
              <a:rPr lang="en-GB" b="1" dirty="0"/>
              <a:t>WEEK 1: MIGRATION AND CONVERSION</a:t>
            </a:r>
          </a:p>
          <a:p>
            <a:r>
              <a:rPr lang="en-GB" b="1" dirty="0"/>
              <a:t>WEEK 2: INVASION AND KINGSHIP</a:t>
            </a:r>
          </a:p>
          <a:p>
            <a:r>
              <a:rPr lang="en-GB" b="1" dirty="0"/>
              <a:t>WEEK 3: RULE AND REFORM</a:t>
            </a:r>
          </a:p>
          <a:p>
            <a:r>
              <a:rPr lang="en-GB" b="1" dirty="0"/>
              <a:t>WEEK 4: STRUGGLE AND CONQUEST</a:t>
            </a:r>
          </a:p>
        </p:txBody>
      </p:sp>
      <p:sp>
        <p:nvSpPr>
          <p:cNvPr id="6" name="TextBox 5">
            <a:extLst>
              <a:ext uri="{FF2B5EF4-FFF2-40B4-BE49-F238E27FC236}">
                <a16:creationId xmlns:a16="http://schemas.microsoft.com/office/drawing/2014/main" id="{6E543C3E-F935-7527-FF03-1C9B300A9059}"/>
              </a:ext>
            </a:extLst>
          </p:cNvPr>
          <p:cNvSpPr txBox="1"/>
          <p:nvPr/>
        </p:nvSpPr>
        <p:spPr>
          <a:xfrm>
            <a:off x="838199" y="2203797"/>
            <a:ext cx="11095300" cy="830997"/>
          </a:xfrm>
          <a:prstGeom prst="rect">
            <a:avLst/>
          </a:prstGeom>
          <a:noFill/>
        </p:spPr>
        <p:txBody>
          <a:bodyPr wrap="square">
            <a:spAutoFit/>
          </a:bodyPr>
          <a:lstStyle/>
          <a:p>
            <a:r>
              <a:rPr lang="en-GB" sz="2400" dirty="0"/>
              <a:t>Paper 2: Early Medieval Literature, c. 650 – 1350</a:t>
            </a:r>
          </a:p>
          <a:p>
            <a:r>
              <a:rPr lang="en-GB" sz="2400" dirty="0"/>
              <a:t>(https://oess.web.ox.ac.uk/sitefiles/ell-prelims-handbook-2023-24-v1.0.pdf, pp. 15-16)</a:t>
            </a:r>
          </a:p>
        </p:txBody>
      </p:sp>
      <p:sp>
        <p:nvSpPr>
          <p:cNvPr id="5" name="Star: 7 Points 4">
            <a:extLst>
              <a:ext uri="{FF2B5EF4-FFF2-40B4-BE49-F238E27FC236}">
                <a16:creationId xmlns:a16="http://schemas.microsoft.com/office/drawing/2014/main" id="{01B411E3-BB3A-A106-4917-26D99E4565E1}"/>
              </a:ext>
            </a:extLst>
          </p:cNvPr>
          <p:cNvSpPr/>
          <p:nvPr/>
        </p:nvSpPr>
        <p:spPr>
          <a:xfrm rot="854629">
            <a:off x="7605455" y="2923834"/>
            <a:ext cx="4030905" cy="3969531"/>
          </a:xfrm>
          <a:prstGeom prst="star7">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a:p>
            <a:pPr algn="ctr"/>
            <a:endParaRPr lang="en-GB" dirty="0"/>
          </a:p>
          <a:p>
            <a:pPr algn="ctr"/>
            <a:r>
              <a:rPr lang="en-GB" b="1" dirty="0"/>
              <a:t>Daniel </a:t>
            </a:r>
            <a:r>
              <a:rPr lang="en-GB" b="1" dirty="0" err="1"/>
              <a:t>Anlezark</a:t>
            </a:r>
            <a:r>
              <a:rPr lang="en-GB" b="1" dirty="0"/>
              <a:t>, ‘The Anglo-Saxon World View’, The Cambridge Companion to Old English Literature (2013), pp. 66-81</a:t>
            </a:r>
            <a:endParaRPr lang="en-US" b="1" dirty="0"/>
          </a:p>
        </p:txBody>
      </p:sp>
    </p:spTree>
    <p:extLst>
      <p:ext uri="{BB962C8B-B14F-4D97-AF65-F5344CB8AC3E}">
        <p14:creationId xmlns:p14="http://schemas.microsoft.com/office/powerpoint/2010/main" val="5157388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A FEW SELECT REFERENCES</a:t>
            </a:r>
          </a:p>
        </p:txBody>
      </p:sp>
      <p:sp>
        <p:nvSpPr>
          <p:cNvPr id="8" name="TextBox 7">
            <a:extLst>
              <a:ext uri="{FF2B5EF4-FFF2-40B4-BE49-F238E27FC236}">
                <a16:creationId xmlns:a16="http://schemas.microsoft.com/office/drawing/2014/main" id="{1FFA42B8-902E-819A-D47A-D7489B7A4C1E}"/>
              </a:ext>
            </a:extLst>
          </p:cNvPr>
          <p:cNvSpPr txBox="1"/>
          <p:nvPr/>
        </p:nvSpPr>
        <p:spPr>
          <a:xfrm>
            <a:off x="735476" y="2055813"/>
            <a:ext cx="11174873" cy="4431983"/>
          </a:xfrm>
          <a:prstGeom prst="rect">
            <a:avLst/>
          </a:prstGeom>
          <a:noFill/>
        </p:spPr>
        <p:txBody>
          <a:bodyPr wrap="square">
            <a:spAutoFit/>
          </a:bodyPr>
          <a:lstStyle/>
          <a:p>
            <a:pPr>
              <a:spcAft>
                <a:spcPts val="600"/>
              </a:spcAft>
            </a:pPr>
            <a:r>
              <a:rPr lang="en-GB" sz="2200" b="1" dirty="0">
                <a:solidFill>
                  <a:srgbClr val="000000"/>
                </a:solidFill>
              </a:rPr>
              <a:t>See your handouts for more sources and recommended reading.</a:t>
            </a:r>
          </a:p>
          <a:p>
            <a:pPr>
              <a:spcAft>
                <a:spcPts val="600"/>
              </a:spcAft>
            </a:pPr>
            <a:endParaRPr lang="en-GB" sz="2200" dirty="0">
              <a:solidFill>
                <a:srgbClr val="000000"/>
              </a:solidFill>
            </a:endParaRPr>
          </a:p>
          <a:p>
            <a:pPr>
              <a:spcAft>
                <a:spcPts val="600"/>
              </a:spcAft>
            </a:pPr>
            <a:r>
              <a:rPr lang="en-GB" sz="2200" dirty="0">
                <a:solidFill>
                  <a:srgbClr val="000000"/>
                </a:solidFill>
              </a:rPr>
              <a:t>Blair, John. </a:t>
            </a:r>
            <a:r>
              <a:rPr lang="en-GB" sz="2200" i="1" dirty="0">
                <a:solidFill>
                  <a:srgbClr val="000000"/>
                </a:solidFill>
              </a:rPr>
              <a:t>An Introduction to Anglo-Saxon England</a:t>
            </a:r>
            <a:r>
              <a:rPr lang="en-GB" sz="2200" dirty="0">
                <a:solidFill>
                  <a:srgbClr val="000000"/>
                </a:solidFill>
              </a:rPr>
              <a:t>, 3</a:t>
            </a:r>
            <a:r>
              <a:rPr lang="en-GB" sz="2200" baseline="30000" dirty="0">
                <a:solidFill>
                  <a:srgbClr val="000000"/>
                </a:solidFill>
              </a:rPr>
              <a:t>rd</a:t>
            </a:r>
            <a:r>
              <a:rPr lang="en-GB" sz="2200" dirty="0">
                <a:solidFill>
                  <a:srgbClr val="000000"/>
                </a:solidFill>
              </a:rPr>
              <a:t> edition (2003)</a:t>
            </a:r>
          </a:p>
          <a:p>
            <a:pPr>
              <a:spcAft>
                <a:spcPts val="600"/>
              </a:spcAft>
            </a:pPr>
            <a:r>
              <a:rPr lang="en-GB" sz="2200" dirty="0">
                <a:solidFill>
                  <a:srgbClr val="000000"/>
                </a:solidFill>
              </a:rPr>
              <a:t>Higham, Nicholas J. and Martin J. Ryan, </a:t>
            </a:r>
            <a:r>
              <a:rPr lang="en-GB" sz="2200" i="1" dirty="0">
                <a:solidFill>
                  <a:srgbClr val="000000"/>
                </a:solidFill>
              </a:rPr>
              <a:t>The Anglo-Saxon World </a:t>
            </a:r>
            <a:r>
              <a:rPr lang="en-GB" sz="2200" dirty="0">
                <a:solidFill>
                  <a:srgbClr val="000000"/>
                </a:solidFill>
              </a:rPr>
              <a:t>(2013)</a:t>
            </a:r>
          </a:p>
          <a:p>
            <a:pPr>
              <a:spcAft>
                <a:spcPts val="600"/>
              </a:spcAft>
            </a:pPr>
            <a:r>
              <a:rPr lang="en-GB" sz="2200" dirty="0">
                <a:solidFill>
                  <a:srgbClr val="000000"/>
                </a:solidFill>
              </a:rPr>
              <a:t>Horner, Shari. </a:t>
            </a:r>
            <a:r>
              <a:rPr lang="en-GB" sz="2200" i="1" dirty="0">
                <a:solidFill>
                  <a:srgbClr val="000000"/>
                </a:solidFill>
              </a:rPr>
              <a:t>The Discourse of Enclosure Representing Women in Old English Literature</a:t>
            </a:r>
            <a:r>
              <a:rPr lang="en-GB" sz="2200" dirty="0">
                <a:solidFill>
                  <a:srgbClr val="000000"/>
                </a:solidFill>
              </a:rPr>
              <a:t> (2001)</a:t>
            </a:r>
          </a:p>
          <a:p>
            <a:pPr>
              <a:spcAft>
                <a:spcPts val="600"/>
              </a:spcAft>
            </a:pPr>
            <a:r>
              <a:rPr lang="en-GB" sz="2200" dirty="0">
                <a:solidFill>
                  <a:srgbClr val="000000"/>
                </a:solidFill>
              </a:rPr>
              <a:t>Irvine, Susan. ‘Religious Context: Pre-Benedictine Reform Period’ , in </a:t>
            </a:r>
            <a:r>
              <a:rPr lang="en-GB" sz="2200" i="1" dirty="0">
                <a:solidFill>
                  <a:srgbClr val="000000"/>
                </a:solidFill>
              </a:rPr>
              <a:t>A Companion to Anglo-Saxon Literature</a:t>
            </a:r>
            <a:r>
              <a:rPr lang="en-GB" sz="2200" dirty="0">
                <a:solidFill>
                  <a:srgbClr val="000000"/>
                </a:solidFill>
              </a:rPr>
              <a:t>, ed. Philip </a:t>
            </a:r>
            <a:r>
              <a:rPr lang="en-GB" sz="2200" dirty="0" err="1">
                <a:solidFill>
                  <a:srgbClr val="000000"/>
                </a:solidFill>
              </a:rPr>
              <a:t>Pulsiano</a:t>
            </a:r>
            <a:r>
              <a:rPr lang="en-GB" sz="2200" dirty="0">
                <a:solidFill>
                  <a:srgbClr val="000000"/>
                </a:solidFill>
              </a:rPr>
              <a:t> and Elaine Treharne (2001) pp. 135–50</a:t>
            </a:r>
          </a:p>
          <a:p>
            <a:pPr>
              <a:spcAft>
                <a:spcPts val="600"/>
              </a:spcAft>
            </a:pPr>
            <a:r>
              <a:rPr lang="en-GB" sz="2200" dirty="0">
                <a:solidFill>
                  <a:srgbClr val="000000"/>
                </a:solidFill>
              </a:rPr>
              <a:t>Lapidge, Michael, ed. The Wiley </a:t>
            </a:r>
            <a:r>
              <a:rPr lang="en-GB" sz="2200" dirty="0" err="1">
                <a:solidFill>
                  <a:srgbClr val="000000"/>
                </a:solidFill>
              </a:rPr>
              <a:t>Blackwel</a:t>
            </a:r>
            <a:r>
              <a:rPr lang="en-GB" sz="2200" dirty="0">
                <a:solidFill>
                  <a:srgbClr val="000000"/>
                </a:solidFill>
              </a:rPr>
              <a:t> </a:t>
            </a:r>
            <a:r>
              <a:rPr lang="en-GB" sz="2200" dirty="0" err="1">
                <a:solidFill>
                  <a:srgbClr val="000000"/>
                </a:solidFill>
              </a:rPr>
              <a:t>Encyclopedia</a:t>
            </a:r>
            <a:r>
              <a:rPr lang="en-GB" sz="2200" dirty="0">
                <a:solidFill>
                  <a:srgbClr val="000000"/>
                </a:solidFill>
              </a:rPr>
              <a:t> of Anglo-Saxon England (2014)</a:t>
            </a:r>
          </a:p>
          <a:p>
            <a:pPr>
              <a:spcAft>
                <a:spcPts val="600"/>
              </a:spcAft>
            </a:pPr>
            <a:r>
              <a:rPr lang="en-GB" sz="2200" dirty="0" err="1">
                <a:solidFill>
                  <a:srgbClr val="000000"/>
                </a:solidFill>
              </a:rPr>
              <a:t>Lendinara</a:t>
            </a:r>
            <a:r>
              <a:rPr lang="en-GB" sz="2200" dirty="0">
                <a:solidFill>
                  <a:srgbClr val="000000"/>
                </a:solidFill>
              </a:rPr>
              <a:t>, </a:t>
            </a:r>
            <a:r>
              <a:rPr lang="en-GB" sz="2200" dirty="0" err="1">
                <a:solidFill>
                  <a:srgbClr val="000000"/>
                </a:solidFill>
              </a:rPr>
              <a:t>Patrizia</a:t>
            </a:r>
            <a:r>
              <a:rPr lang="en-GB" sz="2200" dirty="0">
                <a:solidFill>
                  <a:srgbClr val="000000"/>
                </a:solidFill>
              </a:rPr>
              <a:t>. ‘The Germanic Background’, in </a:t>
            </a:r>
            <a:r>
              <a:rPr lang="en-GB" sz="2200" i="1" dirty="0">
                <a:solidFill>
                  <a:srgbClr val="000000"/>
                </a:solidFill>
              </a:rPr>
              <a:t>A Companion to Anglo-Saxon Literature</a:t>
            </a:r>
            <a:r>
              <a:rPr lang="en-GB" sz="2200" dirty="0">
                <a:solidFill>
                  <a:srgbClr val="000000"/>
                </a:solidFill>
              </a:rPr>
              <a:t>, ed. Philip </a:t>
            </a:r>
            <a:r>
              <a:rPr lang="en-GB" sz="2200" dirty="0" err="1">
                <a:solidFill>
                  <a:srgbClr val="000000"/>
                </a:solidFill>
              </a:rPr>
              <a:t>Pulsiano</a:t>
            </a:r>
            <a:r>
              <a:rPr lang="en-GB" sz="2200" dirty="0">
                <a:solidFill>
                  <a:srgbClr val="000000"/>
                </a:solidFill>
              </a:rPr>
              <a:t> and Elaine Treharne (2001) pp. 121–34</a:t>
            </a:r>
          </a:p>
          <a:p>
            <a:pPr>
              <a:spcAft>
                <a:spcPts val="600"/>
              </a:spcAft>
            </a:pPr>
            <a:r>
              <a:rPr lang="en-GB" sz="2200" dirty="0">
                <a:solidFill>
                  <a:srgbClr val="000000"/>
                </a:solidFill>
              </a:rPr>
              <a:t>Swanton, Michael, ed. </a:t>
            </a:r>
            <a:r>
              <a:rPr lang="en-GB" sz="2200" i="1" dirty="0">
                <a:solidFill>
                  <a:srgbClr val="000000"/>
                </a:solidFill>
              </a:rPr>
              <a:t>The Dream of the Rood</a:t>
            </a:r>
            <a:r>
              <a:rPr lang="en-GB" sz="2200" dirty="0">
                <a:solidFill>
                  <a:srgbClr val="000000"/>
                </a:solidFill>
              </a:rPr>
              <a:t> (1996)</a:t>
            </a:r>
          </a:p>
        </p:txBody>
      </p:sp>
    </p:spTree>
    <p:extLst>
      <p:ext uri="{BB962C8B-B14F-4D97-AF65-F5344CB8AC3E}">
        <p14:creationId xmlns:p14="http://schemas.microsoft.com/office/powerpoint/2010/main" val="2034895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3A4DBE-A268-65F8-6DD1-423903A226C4}"/>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AA29CEBD-0FA7-DB69-626E-64DB0D1C60A6}"/>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HOW LONG AGO ARE WE TALKING?</a:t>
            </a:r>
          </a:p>
        </p:txBody>
      </p:sp>
      <p:cxnSp>
        <p:nvCxnSpPr>
          <p:cNvPr id="8" name="Straight Connector 7">
            <a:extLst>
              <a:ext uri="{FF2B5EF4-FFF2-40B4-BE49-F238E27FC236}">
                <a16:creationId xmlns:a16="http://schemas.microsoft.com/office/drawing/2014/main" id="{71F0B65E-4D10-1279-C2E4-1610279DBA25}"/>
              </a:ext>
            </a:extLst>
          </p:cNvPr>
          <p:cNvCxnSpPr>
            <a:cxnSpLocks/>
          </p:cNvCxnSpPr>
          <p:nvPr/>
        </p:nvCxnSpPr>
        <p:spPr>
          <a:xfrm flipV="1">
            <a:off x="1138176" y="2383730"/>
            <a:ext cx="10877307" cy="26719"/>
          </a:xfrm>
          <a:prstGeom prst="line">
            <a:avLst/>
          </a:prstGeom>
          <a:ln w="57150"/>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121759D7-FE26-FDE7-401C-4AD68A8AC593}"/>
              </a:ext>
            </a:extLst>
          </p:cNvPr>
          <p:cNvCxnSpPr>
            <a:cxnSpLocks/>
          </p:cNvCxnSpPr>
          <p:nvPr/>
        </p:nvCxnSpPr>
        <p:spPr>
          <a:xfrm>
            <a:off x="5308054" y="2385660"/>
            <a:ext cx="0" cy="670560"/>
          </a:xfrm>
          <a:prstGeom prst="line">
            <a:avLst/>
          </a:prstGeom>
          <a:ln w="57150"/>
        </p:spPr>
        <p:style>
          <a:lnRef idx="3">
            <a:schemeClr val="dk1"/>
          </a:lnRef>
          <a:fillRef idx="0">
            <a:schemeClr val="dk1"/>
          </a:fillRef>
          <a:effectRef idx="2">
            <a:schemeClr val="dk1"/>
          </a:effectRef>
          <a:fontRef idx="minor">
            <a:schemeClr val="tx1"/>
          </a:fontRef>
        </p:style>
      </p:cxnSp>
      <p:cxnSp>
        <p:nvCxnSpPr>
          <p:cNvPr id="11" name="Straight Connector 10">
            <a:extLst>
              <a:ext uri="{FF2B5EF4-FFF2-40B4-BE49-F238E27FC236}">
                <a16:creationId xmlns:a16="http://schemas.microsoft.com/office/drawing/2014/main" id="{F29BF6F0-587B-5407-A675-A00F88E843F2}"/>
              </a:ext>
            </a:extLst>
          </p:cNvPr>
          <p:cNvCxnSpPr>
            <a:cxnSpLocks/>
          </p:cNvCxnSpPr>
          <p:nvPr/>
        </p:nvCxnSpPr>
        <p:spPr>
          <a:xfrm>
            <a:off x="12015483" y="2352867"/>
            <a:ext cx="0" cy="670560"/>
          </a:xfrm>
          <a:prstGeom prst="line">
            <a:avLst/>
          </a:prstGeom>
          <a:ln w="57150"/>
        </p:spPr>
        <p:style>
          <a:lnRef idx="3">
            <a:schemeClr val="dk1"/>
          </a:lnRef>
          <a:fillRef idx="0">
            <a:schemeClr val="dk1"/>
          </a:fillRef>
          <a:effectRef idx="2">
            <a:schemeClr val="dk1"/>
          </a:effectRef>
          <a:fontRef idx="minor">
            <a:schemeClr val="tx1"/>
          </a:fontRef>
        </p:style>
      </p:cxnSp>
      <p:sp>
        <p:nvSpPr>
          <p:cNvPr id="12" name="TextBox 11">
            <a:extLst>
              <a:ext uri="{FF2B5EF4-FFF2-40B4-BE49-F238E27FC236}">
                <a16:creationId xmlns:a16="http://schemas.microsoft.com/office/drawing/2014/main" id="{345E4BDE-9A5D-7262-3786-EA83E9B6D4AA}"/>
              </a:ext>
            </a:extLst>
          </p:cNvPr>
          <p:cNvSpPr txBox="1"/>
          <p:nvPr/>
        </p:nvSpPr>
        <p:spPr>
          <a:xfrm>
            <a:off x="11022460" y="3009832"/>
            <a:ext cx="1851950" cy="584775"/>
          </a:xfrm>
          <a:prstGeom prst="rect">
            <a:avLst/>
          </a:prstGeom>
          <a:noFill/>
        </p:spPr>
        <p:txBody>
          <a:bodyPr wrap="square" rtlCol="0">
            <a:spAutoFit/>
          </a:bodyPr>
          <a:lstStyle/>
          <a:p>
            <a:r>
              <a:rPr lang="en-GB" sz="3200" b="1" dirty="0">
                <a:latin typeface="Neue Haas Grotesk Text Pro" panose="020B0504020202020204" pitchFamily="34" charset="0"/>
              </a:rPr>
              <a:t>2023</a:t>
            </a:r>
          </a:p>
        </p:txBody>
      </p:sp>
      <p:cxnSp>
        <p:nvCxnSpPr>
          <p:cNvPr id="13" name="Straight Connector 12">
            <a:extLst>
              <a:ext uri="{FF2B5EF4-FFF2-40B4-BE49-F238E27FC236}">
                <a16:creationId xmlns:a16="http://schemas.microsoft.com/office/drawing/2014/main" id="{066926EA-C7C2-5E0E-435E-9C0603FD1F1E}"/>
              </a:ext>
            </a:extLst>
          </p:cNvPr>
          <p:cNvCxnSpPr>
            <a:cxnSpLocks/>
          </p:cNvCxnSpPr>
          <p:nvPr/>
        </p:nvCxnSpPr>
        <p:spPr>
          <a:xfrm>
            <a:off x="7570307" y="2372156"/>
            <a:ext cx="0" cy="670560"/>
          </a:xfrm>
          <a:prstGeom prst="line">
            <a:avLst/>
          </a:prstGeom>
          <a:ln w="57150"/>
        </p:spPr>
        <p:style>
          <a:lnRef idx="3">
            <a:schemeClr val="dk1"/>
          </a:lnRef>
          <a:fillRef idx="0">
            <a:schemeClr val="dk1"/>
          </a:fillRef>
          <a:effectRef idx="2">
            <a:schemeClr val="dk1"/>
          </a:effectRef>
          <a:fontRef idx="minor">
            <a:schemeClr val="tx1"/>
          </a:fontRef>
        </p:style>
      </p:cxnSp>
      <p:sp>
        <p:nvSpPr>
          <p:cNvPr id="14" name="TextBox 13">
            <a:extLst>
              <a:ext uri="{FF2B5EF4-FFF2-40B4-BE49-F238E27FC236}">
                <a16:creationId xmlns:a16="http://schemas.microsoft.com/office/drawing/2014/main" id="{940B572A-CC0B-5FE8-1FCE-B098A52C9E8C}"/>
              </a:ext>
            </a:extLst>
          </p:cNvPr>
          <p:cNvSpPr txBox="1"/>
          <p:nvPr/>
        </p:nvSpPr>
        <p:spPr>
          <a:xfrm>
            <a:off x="6946307" y="3005642"/>
            <a:ext cx="1851950" cy="584775"/>
          </a:xfrm>
          <a:prstGeom prst="rect">
            <a:avLst/>
          </a:prstGeom>
          <a:noFill/>
        </p:spPr>
        <p:txBody>
          <a:bodyPr wrap="square" rtlCol="0">
            <a:spAutoFit/>
          </a:bodyPr>
          <a:lstStyle/>
          <a:p>
            <a:r>
              <a:rPr lang="en-GB" sz="3200" b="1" dirty="0">
                <a:latin typeface="Neue Haas Grotesk Text Pro" panose="020B0504020202020204" pitchFamily="34" charset="0"/>
              </a:rPr>
              <a:t>1400</a:t>
            </a:r>
          </a:p>
        </p:txBody>
      </p:sp>
      <p:sp>
        <p:nvSpPr>
          <p:cNvPr id="15" name="TextBox 14">
            <a:extLst>
              <a:ext uri="{FF2B5EF4-FFF2-40B4-BE49-F238E27FC236}">
                <a16:creationId xmlns:a16="http://schemas.microsoft.com/office/drawing/2014/main" id="{3DB74B73-0F16-CC8F-7BE6-3C55EC0D7380}"/>
              </a:ext>
            </a:extLst>
          </p:cNvPr>
          <p:cNvSpPr txBox="1"/>
          <p:nvPr/>
        </p:nvSpPr>
        <p:spPr>
          <a:xfrm>
            <a:off x="8617381" y="2949654"/>
            <a:ext cx="1851950" cy="584775"/>
          </a:xfrm>
          <a:prstGeom prst="rect">
            <a:avLst/>
          </a:prstGeom>
          <a:noFill/>
        </p:spPr>
        <p:txBody>
          <a:bodyPr wrap="square" rtlCol="0">
            <a:spAutoFit/>
          </a:bodyPr>
          <a:lstStyle/>
          <a:p>
            <a:r>
              <a:rPr lang="en-GB" sz="3200" b="1" dirty="0">
                <a:latin typeface="Neue Haas Grotesk Text Pro" panose="020B0504020202020204" pitchFamily="34" charset="0"/>
              </a:rPr>
              <a:t>1605</a:t>
            </a:r>
          </a:p>
        </p:txBody>
      </p:sp>
      <p:cxnSp>
        <p:nvCxnSpPr>
          <p:cNvPr id="16" name="Straight Connector 15">
            <a:extLst>
              <a:ext uri="{FF2B5EF4-FFF2-40B4-BE49-F238E27FC236}">
                <a16:creationId xmlns:a16="http://schemas.microsoft.com/office/drawing/2014/main" id="{C870C695-2D2E-A2BB-236C-4D1FFF55FC76}"/>
              </a:ext>
            </a:extLst>
          </p:cNvPr>
          <p:cNvCxnSpPr>
            <a:cxnSpLocks/>
          </p:cNvCxnSpPr>
          <p:nvPr/>
        </p:nvCxnSpPr>
        <p:spPr>
          <a:xfrm>
            <a:off x="9187295" y="2393088"/>
            <a:ext cx="0" cy="670560"/>
          </a:xfrm>
          <a:prstGeom prst="line">
            <a:avLst/>
          </a:prstGeom>
          <a:ln w="57150"/>
        </p:spPr>
        <p:style>
          <a:lnRef idx="3">
            <a:schemeClr val="dk1"/>
          </a:lnRef>
          <a:fillRef idx="0">
            <a:schemeClr val="dk1"/>
          </a:fillRef>
          <a:effectRef idx="2">
            <a:schemeClr val="dk1"/>
          </a:effectRef>
          <a:fontRef idx="minor">
            <a:schemeClr val="tx1"/>
          </a:fontRef>
        </p:style>
      </p:cxnSp>
      <p:sp>
        <p:nvSpPr>
          <p:cNvPr id="17" name="TextBox 16">
            <a:extLst>
              <a:ext uri="{FF2B5EF4-FFF2-40B4-BE49-F238E27FC236}">
                <a16:creationId xmlns:a16="http://schemas.microsoft.com/office/drawing/2014/main" id="{9339E872-586A-2F44-F9E2-8D86A3D6A8BA}"/>
              </a:ext>
            </a:extLst>
          </p:cNvPr>
          <p:cNvSpPr txBox="1"/>
          <p:nvPr/>
        </p:nvSpPr>
        <p:spPr>
          <a:xfrm>
            <a:off x="699229" y="3027203"/>
            <a:ext cx="1851950" cy="584775"/>
          </a:xfrm>
          <a:prstGeom prst="rect">
            <a:avLst/>
          </a:prstGeom>
          <a:noFill/>
        </p:spPr>
        <p:txBody>
          <a:bodyPr wrap="square" rtlCol="0">
            <a:spAutoFit/>
          </a:bodyPr>
          <a:lstStyle/>
          <a:p>
            <a:r>
              <a:rPr lang="en-GB" sz="3200" b="1" dirty="0">
                <a:latin typeface="Neue Haas Grotesk Text Pro" panose="020B0504020202020204" pitchFamily="34" charset="0"/>
              </a:rPr>
              <a:t>650</a:t>
            </a:r>
          </a:p>
        </p:txBody>
      </p:sp>
      <p:pic>
        <p:nvPicPr>
          <p:cNvPr id="13316" name="Picture 4" descr="Geoffrey Chaucer - Wikipedia">
            <a:extLst>
              <a:ext uri="{FF2B5EF4-FFF2-40B4-BE49-F238E27FC236}">
                <a16:creationId xmlns:a16="http://schemas.microsoft.com/office/drawing/2014/main" id="{AF94FA33-B45A-739B-CFBF-B0B2C9DCE6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6354" y="3646405"/>
            <a:ext cx="2095500" cy="2867025"/>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descr="William Shakespeare - Wikipedia">
            <a:extLst>
              <a:ext uri="{FF2B5EF4-FFF2-40B4-BE49-F238E27FC236}">
                <a16:creationId xmlns:a16="http://schemas.microsoft.com/office/drawing/2014/main" id="{11D917FF-5D2A-0F76-ED41-6E071AEC4F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9620" y="3466914"/>
            <a:ext cx="1775574" cy="226401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descr="Group of smiling young people standing on lawn outside brick building, wearing backpacks and tote bag, holding cellphones">
            <a:extLst>
              <a:ext uri="{FF2B5EF4-FFF2-40B4-BE49-F238E27FC236}">
                <a16:creationId xmlns:a16="http://schemas.microsoft.com/office/drawing/2014/main" id="{350D5847-EEA4-9D75-4EC9-3C166EF03830}"/>
              </a:ext>
            </a:extLst>
          </p:cNvPr>
          <p:cNvPicPr>
            <a:picLocks noChangeAspect="1"/>
          </p:cNvPicPr>
          <p:nvPr/>
        </p:nvPicPr>
        <p:blipFill rotWithShape="1">
          <a:blip r:embed="rId4">
            <a:extLst>
              <a:ext uri="{28A0092B-C50C-407E-A947-70E740481C1C}">
                <a14:useLocalDpi xmlns:a14="http://schemas.microsoft.com/office/drawing/2010/main" val="0"/>
              </a:ext>
            </a:extLst>
          </a:blip>
          <a:srcRect l="14789" r="6704"/>
          <a:stretch/>
        </p:blipFill>
        <p:spPr>
          <a:xfrm>
            <a:off x="9617190" y="3646436"/>
            <a:ext cx="2465406" cy="1766524"/>
          </a:xfrm>
          <a:prstGeom prst="rect">
            <a:avLst/>
          </a:prstGeom>
        </p:spPr>
      </p:pic>
      <p:pic>
        <p:nvPicPr>
          <p:cNvPr id="13318" name="Picture 6" descr="Beowulf (2007) - IMDb">
            <a:extLst>
              <a:ext uri="{FF2B5EF4-FFF2-40B4-BE49-F238E27FC236}">
                <a16:creationId xmlns:a16="http://schemas.microsoft.com/office/drawing/2014/main" id="{5A4DFAD7-CD14-8851-BE2D-024A7F37AA2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1392" r="12563"/>
          <a:stretch/>
        </p:blipFill>
        <p:spPr bwMode="auto">
          <a:xfrm>
            <a:off x="1894236" y="3646436"/>
            <a:ext cx="2746800" cy="2779267"/>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E6EDA8C9-7DFB-4C8D-FB99-F2EF505C484F}"/>
              </a:ext>
            </a:extLst>
          </p:cNvPr>
          <p:cNvSpPr txBox="1"/>
          <p:nvPr/>
        </p:nvSpPr>
        <p:spPr>
          <a:xfrm rot="16200000">
            <a:off x="-1434006" y="1764800"/>
            <a:ext cx="3384125" cy="584775"/>
          </a:xfrm>
          <a:prstGeom prst="rect">
            <a:avLst/>
          </a:prstGeom>
          <a:noFill/>
        </p:spPr>
        <p:txBody>
          <a:bodyPr wrap="square" rtlCol="0">
            <a:spAutoFit/>
          </a:bodyPr>
          <a:lstStyle/>
          <a:p>
            <a:r>
              <a:rPr lang="en-GB" sz="3200" b="1" dirty="0">
                <a:latin typeface="Neue Haas Grotesk Text Pro" panose="020B0504020202020204" pitchFamily="34" charset="0"/>
              </a:rPr>
              <a:t>Roman Britain</a:t>
            </a:r>
          </a:p>
        </p:txBody>
      </p:sp>
      <p:cxnSp>
        <p:nvCxnSpPr>
          <p:cNvPr id="30" name="Straight Arrow Connector 29">
            <a:extLst>
              <a:ext uri="{FF2B5EF4-FFF2-40B4-BE49-F238E27FC236}">
                <a16:creationId xmlns:a16="http://schemas.microsoft.com/office/drawing/2014/main" id="{968637B5-1FD5-63C9-3A29-5937B2BDDFA9}"/>
              </a:ext>
            </a:extLst>
          </p:cNvPr>
          <p:cNvCxnSpPr>
            <a:cxnSpLocks/>
          </p:cNvCxnSpPr>
          <p:nvPr/>
        </p:nvCxnSpPr>
        <p:spPr>
          <a:xfrm flipH="1">
            <a:off x="607671" y="2412759"/>
            <a:ext cx="1456480" cy="0"/>
          </a:xfrm>
          <a:prstGeom prst="straightConnector1">
            <a:avLst/>
          </a:prstGeom>
          <a:ln w="571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D6AFF672-6554-761A-6A43-0CB367AD72B9}"/>
              </a:ext>
            </a:extLst>
          </p:cNvPr>
          <p:cNvCxnSpPr>
            <a:cxnSpLocks/>
          </p:cNvCxnSpPr>
          <p:nvPr/>
        </p:nvCxnSpPr>
        <p:spPr>
          <a:xfrm>
            <a:off x="1138176" y="2383730"/>
            <a:ext cx="0" cy="670560"/>
          </a:xfrm>
          <a:prstGeom prst="line">
            <a:avLst/>
          </a:prstGeom>
          <a:ln w="57150"/>
        </p:spPr>
        <p:style>
          <a:lnRef idx="3">
            <a:schemeClr val="dk1"/>
          </a:lnRef>
          <a:fillRef idx="0">
            <a:schemeClr val="dk1"/>
          </a:fillRef>
          <a:effectRef idx="2">
            <a:schemeClr val="dk1"/>
          </a:effectRef>
          <a:fontRef idx="minor">
            <a:schemeClr val="tx1"/>
          </a:fontRef>
        </p:style>
      </p:cxnSp>
      <p:sp>
        <p:nvSpPr>
          <p:cNvPr id="32" name="TextBox 31">
            <a:extLst>
              <a:ext uri="{FF2B5EF4-FFF2-40B4-BE49-F238E27FC236}">
                <a16:creationId xmlns:a16="http://schemas.microsoft.com/office/drawing/2014/main" id="{635A1B7D-03FB-9F31-5946-AE849318EFE5}"/>
              </a:ext>
            </a:extLst>
          </p:cNvPr>
          <p:cNvSpPr txBox="1"/>
          <p:nvPr/>
        </p:nvSpPr>
        <p:spPr>
          <a:xfrm>
            <a:off x="4696505" y="3005642"/>
            <a:ext cx="1851950" cy="584775"/>
          </a:xfrm>
          <a:prstGeom prst="rect">
            <a:avLst/>
          </a:prstGeom>
          <a:noFill/>
        </p:spPr>
        <p:txBody>
          <a:bodyPr wrap="square" rtlCol="0">
            <a:spAutoFit/>
          </a:bodyPr>
          <a:lstStyle/>
          <a:p>
            <a:r>
              <a:rPr lang="en-GB" sz="3200" b="1" dirty="0">
                <a:latin typeface="Neue Haas Grotesk Text Pro" panose="020B0504020202020204" pitchFamily="34" charset="0"/>
              </a:rPr>
              <a:t>1066</a:t>
            </a:r>
          </a:p>
        </p:txBody>
      </p:sp>
      <p:sp>
        <p:nvSpPr>
          <p:cNvPr id="33" name="TextBox 32">
            <a:extLst>
              <a:ext uri="{FF2B5EF4-FFF2-40B4-BE49-F238E27FC236}">
                <a16:creationId xmlns:a16="http://schemas.microsoft.com/office/drawing/2014/main" id="{36840769-3B07-4338-02F8-3159739F6993}"/>
              </a:ext>
            </a:extLst>
          </p:cNvPr>
          <p:cNvSpPr txBox="1"/>
          <p:nvPr/>
        </p:nvSpPr>
        <p:spPr>
          <a:xfrm>
            <a:off x="9038951" y="5832467"/>
            <a:ext cx="3043645" cy="1015663"/>
          </a:xfrm>
          <a:prstGeom prst="rect">
            <a:avLst/>
          </a:prstGeom>
          <a:noFill/>
          <a:ln w="28575">
            <a:solidFill>
              <a:schemeClr val="tx1"/>
            </a:solidFill>
          </a:ln>
        </p:spPr>
        <p:txBody>
          <a:bodyPr wrap="square" rtlCol="0">
            <a:spAutoFit/>
          </a:bodyPr>
          <a:lstStyle/>
          <a:p>
            <a:r>
              <a:rPr lang="en-GB" sz="2000" b="1" dirty="0">
                <a:latin typeface="Neue Haas Grotesk Text Pro" panose="020B0504020202020204" pitchFamily="34" charset="0"/>
              </a:rPr>
              <a:t>14</a:t>
            </a:r>
            <a:r>
              <a:rPr lang="en-GB" sz="2000" b="1" baseline="30000" dirty="0">
                <a:latin typeface="Neue Haas Grotesk Text Pro" panose="020B0504020202020204" pitchFamily="34" charset="0"/>
              </a:rPr>
              <a:t>th</a:t>
            </a:r>
            <a:r>
              <a:rPr lang="en-GB" sz="2000" b="1" dirty="0">
                <a:latin typeface="Neue Haas Grotesk Text Pro" panose="020B0504020202020204" pitchFamily="34" charset="0"/>
              </a:rPr>
              <a:t> century = 1300s</a:t>
            </a:r>
          </a:p>
          <a:p>
            <a:r>
              <a:rPr lang="en-GB" sz="2000" b="1" dirty="0">
                <a:latin typeface="Neue Haas Grotesk Text Pro" panose="020B0504020202020204" pitchFamily="34" charset="0"/>
              </a:rPr>
              <a:t>10</a:t>
            </a:r>
            <a:r>
              <a:rPr lang="en-GB" sz="2000" b="1" baseline="30000" dirty="0">
                <a:latin typeface="Neue Haas Grotesk Text Pro" panose="020B0504020202020204" pitchFamily="34" charset="0"/>
              </a:rPr>
              <a:t>th</a:t>
            </a:r>
            <a:r>
              <a:rPr lang="en-GB" sz="2000" b="1" dirty="0">
                <a:latin typeface="Neue Haas Grotesk Text Pro" panose="020B0504020202020204" pitchFamily="34" charset="0"/>
              </a:rPr>
              <a:t> century = 900s</a:t>
            </a:r>
          </a:p>
          <a:p>
            <a:r>
              <a:rPr lang="en-GB" sz="2000" b="1" dirty="0">
                <a:latin typeface="Neue Haas Grotesk Text Pro" panose="020B0504020202020204" pitchFamily="34" charset="0"/>
              </a:rPr>
              <a:t>Etc!</a:t>
            </a:r>
          </a:p>
        </p:txBody>
      </p:sp>
      <p:cxnSp>
        <p:nvCxnSpPr>
          <p:cNvPr id="37" name="Straight Connector 36">
            <a:extLst>
              <a:ext uri="{FF2B5EF4-FFF2-40B4-BE49-F238E27FC236}">
                <a16:creationId xmlns:a16="http://schemas.microsoft.com/office/drawing/2014/main" id="{9871786F-DE85-DEF5-43A4-64576E6FFED3}"/>
              </a:ext>
            </a:extLst>
          </p:cNvPr>
          <p:cNvCxnSpPr>
            <a:cxnSpLocks/>
          </p:cNvCxnSpPr>
          <p:nvPr/>
        </p:nvCxnSpPr>
        <p:spPr>
          <a:xfrm>
            <a:off x="3099567" y="2423761"/>
            <a:ext cx="0" cy="670560"/>
          </a:xfrm>
          <a:prstGeom prst="line">
            <a:avLst/>
          </a:prstGeom>
          <a:ln w="57150"/>
        </p:spPr>
        <p:style>
          <a:lnRef idx="3">
            <a:schemeClr val="dk1"/>
          </a:lnRef>
          <a:fillRef idx="0">
            <a:schemeClr val="dk1"/>
          </a:fillRef>
          <a:effectRef idx="2">
            <a:schemeClr val="dk1"/>
          </a:effectRef>
          <a:fontRef idx="minor">
            <a:schemeClr val="tx1"/>
          </a:fontRef>
        </p:style>
      </p:cxnSp>
      <p:sp>
        <p:nvSpPr>
          <p:cNvPr id="38" name="TextBox 37">
            <a:extLst>
              <a:ext uri="{FF2B5EF4-FFF2-40B4-BE49-F238E27FC236}">
                <a16:creationId xmlns:a16="http://schemas.microsoft.com/office/drawing/2014/main" id="{885E8273-CF9A-8245-51DF-465D8FD233B3}"/>
              </a:ext>
            </a:extLst>
          </p:cNvPr>
          <p:cNvSpPr txBox="1"/>
          <p:nvPr/>
        </p:nvSpPr>
        <p:spPr>
          <a:xfrm>
            <a:off x="2914827" y="3045466"/>
            <a:ext cx="1851950" cy="584775"/>
          </a:xfrm>
          <a:prstGeom prst="rect">
            <a:avLst/>
          </a:prstGeom>
          <a:noFill/>
        </p:spPr>
        <p:txBody>
          <a:bodyPr wrap="square" rtlCol="0">
            <a:spAutoFit/>
          </a:bodyPr>
          <a:lstStyle/>
          <a:p>
            <a:r>
              <a:rPr lang="en-GB" sz="3200" b="1" dirty="0">
                <a:latin typeface="Neue Haas Grotesk Text Pro" panose="020B0504020202020204" pitchFamily="34" charset="0"/>
              </a:rPr>
              <a:t>?</a:t>
            </a:r>
          </a:p>
        </p:txBody>
      </p:sp>
      <p:sp>
        <p:nvSpPr>
          <p:cNvPr id="39" name="Arrow: Left-Right 38">
            <a:extLst>
              <a:ext uri="{FF2B5EF4-FFF2-40B4-BE49-F238E27FC236}">
                <a16:creationId xmlns:a16="http://schemas.microsoft.com/office/drawing/2014/main" id="{8ADD30BE-ACAE-B736-BA6F-C32F5F0BA17B}"/>
              </a:ext>
            </a:extLst>
          </p:cNvPr>
          <p:cNvSpPr/>
          <p:nvPr/>
        </p:nvSpPr>
        <p:spPr>
          <a:xfrm>
            <a:off x="1197980" y="2057187"/>
            <a:ext cx="5810491" cy="132646"/>
          </a:xfrm>
          <a:prstGeom prst="leftRightArrow">
            <a:avLst/>
          </a:prstGeom>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GB"/>
          </a:p>
        </p:txBody>
      </p:sp>
      <p:sp>
        <p:nvSpPr>
          <p:cNvPr id="40" name="TextBox 39">
            <a:extLst>
              <a:ext uri="{FF2B5EF4-FFF2-40B4-BE49-F238E27FC236}">
                <a16:creationId xmlns:a16="http://schemas.microsoft.com/office/drawing/2014/main" id="{00579099-0C14-7B8B-708C-EDBE55311793}"/>
              </a:ext>
            </a:extLst>
          </p:cNvPr>
          <p:cNvSpPr txBox="1"/>
          <p:nvPr/>
        </p:nvSpPr>
        <p:spPr>
          <a:xfrm>
            <a:off x="2339373" y="1672768"/>
            <a:ext cx="4031849" cy="400110"/>
          </a:xfrm>
          <a:prstGeom prst="rect">
            <a:avLst/>
          </a:prstGeom>
          <a:noFill/>
        </p:spPr>
        <p:txBody>
          <a:bodyPr wrap="square" rtlCol="0">
            <a:spAutoFit/>
          </a:bodyPr>
          <a:lstStyle/>
          <a:p>
            <a:r>
              <a:rPr lang="en-GB" sz="2000" b="1" dirty="0">
                <a:latin typeface="Neue Haas Grotesk Text Pro" panose="020B0504020202020204" pitchFamily="34" charset="0"/>
              </a:rPr>
              <a:t>Prelims Paper 2 (650-1350)</a:t>
            </a:r>
          </a:p>
        </p:txBody>
      </p:sp>
    </p:spTree>
    <p:extLst>
      <p:ext uri="{BB962C8B-B14F-4D97-AF65-F5344CB8AC3E}">
        <p14:creationId xmlns:p14="http://schemas.microsoft.com/office/powerpoint/2010/main" val="2970928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3A4DBE-A268-65F8-6DD1-423903A226C4}"/>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A29CEBD-0FA7-DB69-626E-64DB0D1C60A6}"/>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MEMORIES OF EMPIRE</a:t>
            </a:r>
          </a:p>
        </p:txBody>
      </p:sp>
      <p:pic>
        <p:nvPicPr>
          <p:cNvPr id="1026" name="Picture 2">
            <a:extLst>
              <a:ext uri="{FF2B5EF4-FFF2-40B4-BE49-F238E27FC236}">
                <a16:creationId xmlns:a16="http://schemas.microsoft.com/office/drawing/2014/main" id="{2DB2FDD5-D62E-300D-3C4A-FEA8E13F12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922145"/>
            <a:ext cx="10166019" cy="429006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C4058B0B-37F6-4178-981F-C22C6001ECFF}"/>
              </a:ext>
            </a:extLst>
          </p:cNvPr>
          <p:cNvSpPr>
            <a:spLocks noGrp="1"/>
          </p:cNvSpPr>
          <p:nvPr>
            <p:ph idx="1"/>
          </p:nvPr>
        </p:nvSpPr>
        <p:spPr>
          <a:xfrm>
            <a:off x="7876552" y="578968"/>
            <a:ext cx="3721558" cy="2592071"/>
          </a:xfrm>
          <a:solidFill>
            <a:schemeClr val="bg1"/>
          </a:solidFill>
          <a:ln w="28575">
            <a:solidFill>
              <a:schemeClr val="tx1"/>
            </a:solidFill>
          </a:ln>
        </p:spPr>
        <p:txBody>
          <a:bodyPr>
            <a:normAutofit/>
          </a:bodyPr>
          <a:lstStyle/>
          <a:p>
            <a:pPr marL="0" indent="0" eaLnBrk="1" hangingPunct="1">
              <a:spcBef>
                <a:spcPts val="1200"/>
              </a:spcBef>
              <a:buNone/>
            </a:pPr>
            <a:endParaRPr lang="en-US" altLang="en-US" sz="900" dirty="0"/>
          </a:p>
          <a:p>
            <a:pPr marL="0" indent="0" eaLnBrk="1" hangingPunct="1">
              <a:spcBef>
                <a:spcPts val="1200"/>
              </a:spcBef>
              <a:buNone/>
            </a:pPr>
            <a:r>
              <a:rPr lang="en-US" altLang="en-US" dirty="0"/>
              <a:t>55 BC – Romans begin the conquest of Britain</a:t>
            </a:r>
          </a:p>
          <a:p>
            <a:pPr marL="0" indent="0" eaLnBrk="1" hangingPunct="1">
              <a:spcBef>
                <a:spcPts val="1200"/>
              </a:spcBef>
              <a:buNone/>
            </a:pPr>
            <a:r>
              <a:rPr lang="en-US" altLang="en-US" dirty="0"/>
              <a:t>c. 410 CE (AD) – Romans withdraw forces from Britain</a:t>
            </a:r>
          </a:p>
        </p:txBody>
      </p:sp>
    </p:spTree>
    <p:extLst>
      <p:ext uri="{BB962C8B-B14F-4D97-AF65-F5344CB8AC3E}">
        <p14:creationId xmlns:p14="http://schemas.microsoft.com/office/powerpoint/2010/main" val="3412027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i="1" dirty="0">
                <a:solidFill>
                  <a:schemeClr val="bg1"/>
                </a:solidFill>
                <a:latin typeface="Neue Haas Grotesk Text Pro" panose="020B0504020202020204" pitchFamily="34" charset="0"/>
              </a:rPr>
              <a:t>ADVENTUS SAXONUM </a:t>
            </a:r>
            <a:r>
              <a:rPr lang="en-GB" b="1" dirty="0">
                <a:solidFill>
                  <a:schemeClr val="bg1"/>
                </a:solidFill>
                <a:latin typeface="Neue Haas Grotesk Text Pro" panose="020B0504020202020204" pitchFamily="34" charset="0"/>
              </a:rPr>
              <a:t>(COMING OF THE SAXONS)</a:t>
            </a:r>
          </a:p>
        </p:txBody>
      </p:sp>
      <p:pic>
        <p:nvPicPr>
          <p:cNvPr id="5" name="Picture 4">
            <a:extLst>
              <a:ext uri="{FF2B5EF4-FFF2-40B4-BE49-F238E27FC236}">
                <a16:creationId xmlns:a16="http://schemas.microsoft.com/office/drawing/2014/main" id="{44B3C312-33E5-E92D-78D7-97218D571D0A}"/>
              </a:ext>
            </a:extLst>
          </p:cNvPr>
          <p:cNvPicPr>
            <a:picLocks noChangeAspect="1"/>
          </p:cNvPicPr>
          <p:nvPr/>
        </p:nvPicPr>
        <p:blipFill>
          <a:blip r:embed="rId2"/>
          <a:stretch>
            <a:fillRect/>
          </a:stretch>
        </p:blipFill>
        <p:spPr>
          <a:xfrm>
            <a:off x="6044749" y="1152049"/>
            <a:ext cx="6147251" cy="5526405"/>
          </a:xfrm>
          <a:prstGeom prst="rect">
            <a:avLst/>
          </a:prstGeom>
        </p:spPr>
      </p:pic>
      <p:sp>
        <p:nvSpPr>
          <p:cNvPr id="6" name="Content Placeholder 2">
            <a:extLst>
              <a:ext uri="{FF2B5EF4-FFF2-40B4-BE49-F238E27FC236}">
                <a16:creationId xmlns:a16="http://schemas.microsoft.com/office/drawing/2014/main" id="{D7CE3C92-3484-770C-2860-824816413AC1}"/>
              </a:ext>
            </a:extLst>
          </p:cNvPr>
          <p:cNvSpPr txBox="1">
            <a:spLocks/>
          </p:cNvSpPr>
          <p:nvPr/>
        </p:nvSpPr>
        <p:spPr>
          <a:xfrm>
            <a:off x="216061" y="1585417"/>
            <a:ext cx="5879939" cy="40395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Font typeface="Arial" panose="020B0604020202020204" pitchFamily="34" charset="0"/>
              <a:buNone/>
            </a:pPr>
            <a:r>
              <a:rPr lang="en-US" altLang="en-US" sz="2000" b="1" dirty="0" err="1"/>
              <a:t>Gildas</a:t>
            </a:r>
            <a:endParaRPr lang="en-US" altLang="en-US" sz="2000" b="1" dirty="0"/>
          </a:p>
          <a:p>
            <a:pPr>
              <a:lnSpc>
                <a:spcPct val="120000"/>
              </a:lnSpc>
              <a:spcBef>
                <a:spcPts val="0"/>
              </a:spcBef>
            </a:pPr>
            <a:r>
              <a:rPr lang="en-US" altLang="en-US" sz="2000" dirty="0"/>
              <a:t>Welsh monk of the 6</a:t>
            </a:r>
            <a:r>
              <a:rPr lang="en-US" altLang="en-US" sz="2000" baseline="30000" dirty="0"/>
              <a:t>th</a:t>
            </a:r>
            <a:r>
              <a:rPr lang="en-US" altLang="en-US" sz="2000" dirty="0"/>
              <a:t> century</a:t>
            </a:r>
          </a:p>
          <a:p>
            <a:pPr>
              <a:lnSpc>
                <a:spcPct val="120000"/>
              </a:lnSpc>
              <a:spcBef>
                <a:spcPts val="0"/>
              </a:spcBef>
            </a:pPr>
            <a:r>
              <a:rPr lang="en-US" altLang="en-US" sz="2000" dirty="0"/>
              <a:t>Wrote </a:t>
            </a:r>
            <a:r>
              <a:rPr lang="en-US" altLang="en-US" sz="2000" i="1" dirty="0"/>
              <a:t>De </a:t>
            </a:r>
            <a:r>
              <a:rPr lang="en-US" altLang="en-US" sz="2000" i="1" dirty="0" err="1"/>
              <a:t>Excidio</a:t>
            </a:r>
            <a:r>
              <a:rPr lang="en-US" altLang="en-US" sz="2000" i="1" dirty="0"/>
              <a:t> et </a:t>
            </a:r>
            <a:r>
              <a:rPr lang="en-US" altLang="en-US" sz="2000" i="1" dirty="0" err="1"/>
              <a:t>Conquestu</a:t>
            </a:r>
            <a:r>
              <a:rPr lang="en-US" altLang="en-US" sz="2000" i="1" dirty="0"/>
              <a:t> </a:t>
            </a:r>
            <a:r>
              <a:rPr lang="en-US" altLang="en-US" sz="2000" i="1" dirty="0" err="1"/>
              <a:t>Brittaniae</a:t>
            </a:r>
            <a:r>
              <a:rPr lang="en-US" altLang="en-US" sz="2000" i="1" dirty="0"/>
              <a:t> </a:t>
            </a:r>
            <a:r>
              <a:rPr lang="en-US" altLang="en-US" sz="2000" dirty="0"/>
              <a:t>(</a:t>
            </a:r>
            <a:r>
              <a:rPr lang="en-US" altLang="en-US" sz="2000" i="1" dirty="0"/>
              <a:t>On the Destruction and Conquest of Britain</a:t>
            </a:r>
            <a:r>
              <a:rPr lang="en-US" altLang="en-US" sz="2000" dirty="0"/>
              <a:t>), c. 550</a:t>
            </a:r>
          </a:p>
          <a:p>
            <a:pPr>
              <a:lnSpc>
                <a:spcPct val="120000"/>
              </a:lnSpc>
              <a:spcBef>
                <a:spcPts val="0"/>
              </a:spcBef>
            </a:pPr>
            <a:endParaRPr lang="en-US" altLang="en-US" sz="2000" dirty="0"/>
          </a:p>
          <a:p>
            <a:pPr marL="0" indent="0">
              <a:lnSpc>
                <a:spcPct val="120000"/>
              </a:lnSpc>
              <a:spcBef>
                <a:spcPts val="0"/>
              </a:spcBef>
              <a:buNone/>
            </a:pPr>
            <a:r>
              <a:rPr lang="en-US" altLang="en-US" sz="2000" dirty="0"/>
              <a:t>“The barbarians drive us to the sea, the sea drives us to the barbarians; between these two means of death, we are either killed or drowned.”</a:t>
            </a:r>
          </a:p>
          <a:p>
            <a:pPr>
              <a:lnSpc>
                <a:spcPct val="120000"/>
              </a:lnSpc>
              <a:spcBef>
                <a:spcPts val="0"/>
              </a:spcBef>
            </a:pPr>
            <a:endParaRPr lang="en-US" altLang="en-US" sz="2000" dirty="0"/>
          </a:p>
          <a:p>
            <a:pPr marL="0" indent="0">
              <a:lnSpc>
                <a:spcPct val="120000"/>
              </a:lnSpc>
              <a:spcBef>
                <a:spcPts val="0"/>
              </a:spcBef>
              <a:buFont typeface="Arial" panose="020B0604020202020204" pitchFamily="34" charset="0"/>
              <a:buNone/>
            </a:pPr>
            <a:r>
              <a:rPr lang="en-US" altLang="en-US" sz="2000" b="1" dirty="0"/>
              <a:t>Bede</a:t>
            </a:r>
          </a:p>
          <a:p>
            <a:pPr>
              <a:lnSpc>
                <a:spcPct val="120000"/>
              </a:lnSpc>
              <a:spcBef>
                <a:spcPts val="0"/>
              </a:spcBef>
            </a:pPr>
            <a:r>
              <a:rPr lang="en-US" altLang="en-US" sz="2000" dirty="0"/>
              <a:t>English monk of the 7</a:t>
            </a:r>
            <a:r>
              <a:rPr lang="en-US" altLang="en-US" sz="2000" baseline="30000" dirty="0"/>
              <a:t>th</a:t>
            </a:r>
            <a:r>
              <a:rPr lang="en-US" altLang="en-US" sz="2000" dirty="0"/>
              <a:t> / 8</a:t>
            </a:r>
            <a:r>
              <a:rPr lang="en-US" altLang="en-US" sz="2000" baseline="30000" dirty="0"/>
              <a:t>th</a:t>
            </a:r>
            <a:r>
              <a:rPr lang="en-US" altLang="en-US" sz="2000" dirty="0"/>
              <a:t> century</a:t>
            </a:r>
          </a:p>
          <a:p>
            <a:pPr>
              <a:lnSpc>
                <a:spcPct val="120000"/>
              </a:lnSpc>
              <a:spcBef>
                <a:spcPts val="0"/>
              </a:spcBef>
            </a:pPr>
            <a:r>
              <a:rPr lang="en-US" altLang="en-US" sz="2000" dirty="0"/>
              <a:t>Wrote the </a:t>
            </a:r>
            <a:r>
              <a:rPr lang="en-US" altLang="en-US" sz="2000" i="1" dirty="0"/>
              <a:t>Historia </a:t>
            </a:r>
            <a:r>
              <a:rPr lang="en-US" altLang="en-US" sz="2000" i="1" dirty="0" err="1"/>
              <a:t>ecclesiastica</a:t>
            </a:r>
            <a:r>
              <a:rPr lang="en-US" altLang="en-US" sz="2000" i="1" dirty="0"/>
              <a:t> </a:t>
            </a:r>
            <a:r>
              <a:rPr lang="en-US" altLang="en-US" sz="2000" i="1" dirty="0" err="1"/>
              <a:t>gentis</a:t>
            </a:r>
            <a:r>
              <a:rPr lang="en-US" altLang="en-US" sz="2000" i="1" dirty="0"/>
              <a:t> </a:t>
            </a:r>
            <a:r>
              <a:rPr lang="en-US" altLang="en-US" sz="2000" i="1" dirty="0" err="1"/>
              <a:t>anglorum</a:t>
            </a:r>
            <a:r>
              <a:rPr lang="en-US" altLang="en-US" sz="2000" dirty="0"/>
              <a:t> (The Ecclesiastical History of the English People), c. 730</a:t>
            </a:r>
          </a:p>
        </p:txBody>
      </p:sp>
    </p:spTree>
    <p:extLst>
      <p:ext uri="{BB962C8B-B14F-4D97-AF65-F5344CB8AC3E}">
        <p14:creationId xmlns:p14="http://schemas.microsoft.com/office/powerpoint/2010/main" val="3675019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a:xfrm>
            <a:off x="0" y="36830"/>
            <a:ext cx="12422852" cy="1325563"/>
          </a:xfrm>
        </p:spPr>
        <p:txBody>
          <a:bodyPr>
            <a:normAutofit/>
          </a:bodyPr>
          <a:lstStyle/>
          <a:p>
            <a:r>
              <a:rPr lang="en-GB" b="1" dirty="0">
                <a:solidFill>
                  <a:schemeClr val="bg1"/>
                </a:solidFill>
                <a:latin typeface="Neue Haas Grotesk Text Pro" panose="020B0504020202020204" pitchFamily="34" charset="0"/>
              </a:rPr>
              <a:t>WEAPONISING THE “ANGLO-SAXON” PAST</a:t>
            </a:r>
          </a:p>
        </p:txBody>
      </p:sp>
      <p:sp>
        <p:nvSpPr>
          <p:cNvPr id="3" name="Content Placeholder 2">
            <a:extLst>
              <a:ext uri="{FF2B5EF4-FFF2-40B4-BE49-F238E27FC236}">
                <a16:creationId xmlns:a16="http://schemas.microsoft.com/office/drawing/2014/main" id="{63B6C486-A971-4327-861B-E2711AD2CC9E}"/>
              </a:ext>
            </a:extLst>
          </p:cNvPr>
          <p:cNvSpPr>
            <a:spLocks noGrp="1"/>
          </p:cNvSpPr>
          <p:nvPr>
            <p:ph idx="1"/>
          </p:nvPr>
        </p:nvSpPr>
        <p:spPr>
          <a:xfrm>
            <a:off x="294323" y="1399223"/>
            <a:ext cx="5088255" cy="2962321"/>
          </a:xfrm>
          <a:ln w="28575">
            <a:solidFill>
              <a:schemeClr val="tx1"/>
            </a:solidFill>
          </a:ln>
        </p:spPr>
        <p:txBody>
          <a:bodyPr>
            <a:normAutofit/>
          </a:bodyPr>
          <a:lstStyle/>
          <a:p>
            <a:pPr marL="0" indent="0" eaLnBrk="1" hangingPunct="1">
              <a:spcBef>
                <a:spcPts val="1200"/>
              </a:spcBef>
              <a:buNone/>
            </a:pPr>
            <a:r>
              <a:rPr lang="en-US" altLang="en-US" sz="2400" dirty="0"/>
              <a:t>“It is with the landing of </a:t>
            </a:r>
            <a:r>
              <a:rPr lang="en-US" altLang="en-US" sz="2400" dirty="0" err="1"/>
              <a:t>Hengest</a:t>
            </a:r>
            <a:r>
              <a:rPr lang="en-US" altLang="en-US" sz="2400" dirty="0"/>
              <a:t> and his war-band at Ebbsfleet on the shores of the Isle of Thanet that English history begins. No spot in Britain can be so sacred to Englishmen as that which first felt the tread of English feet.”</a:t>
            </a:r>
          </a:p>
          <a:p>
            <a:pPr marL="0" indent="0" eaLnBrk="1" hangingPunct="1">
              <a:buNone/>
            </a:pPr>
            <a:r>
              <a:rPr lang="en-US" altLang="en-US" sz="2000" dirty="0"/>
              <a:t>John Richard Green (</a:t>
            </a:r>
            <a:r>
              <a:rPr lang="en-GB" altLang="en-US" sz="2000" i="1" dirty="0"/>
              <a:t>A Short History Of the English People</a:t>
            </a:r>
            <a:r>
              <a:rPr lang="en-GB" altLang="en-US" sz="2000" dirty="0"/>
              <a:t>, </a:t>
            </a:r>
            <a:r>
              <a:rPr lang="en-US" altLang="en-US" sz="2000" dirty="0"/>
              <a:t>1892)</a:t>
            </a:r>
          </a:p>
        </p:txBody>
      </p:sp>
      <p:sp>
        <p:nvSpPr>
          <p:cNvPr id="9" name="TextBox 8">
            <a:extLst>
              <a:ext uri="{FF2B5EF4-FFF2-40B4-BE49-F238E27FC236}">
                <a16:creationId xmlns:a16="http://schemas.microsoft.com/office/drawing/2014/main" id="{8BA3F0C3-94EB-5523-829E-FF768EF700C1}"/>
              </a:ext>
            </a:extLst>
          </p:cNvPr>
          <p:cNvSpPr txBox="1"/>
          <p:nvPr/>
        </p:nvSpPr>
        <p:spPr>
          <a:xfrm>
            <a:off x="5502353" y="1322979"/>
            <a:ext cx="6515100" cy="4985980"/>
          </a:xfrm>
          <a:prstGeom prst="rect">
            <a:avLst/>
          </a:prstGeom>
          <a:noFill/>
          <a:ln>
            <a:solidFill>
              <a:schemeClr val="tx1"/>
            </a:solidFill>
          </a:ln>
        </p:spPr>
        <p:txBody>
          <a:bodyPr wrap="square">
            <a:spAutoFit/>
          </a:bodyPr>
          <a:lstStyle/>
          <a:p>
            <a:r>
              <a:rPr lang="en-GB" sz="2400" dirty="0"/>
              <a:t>“America is a nation with a border, and a culture, strengthened by a common respect for </a:t>
            </a:r>
            <a:r>
              <a:rPr lang="en-GB" sz="2400" b="1" dirty="0"/>
              <a:t>uniquely Anglo-Saxon political traditions</a:t>
            </a:r>
            <a:r>
              <a:rPr lang="en-GB" sz="2400" dirty="0"/>
              <a:t> […] History has shown that societal trust and political unity are threatened when foreign citizens are imported </a:t>
            </a:r>
            <a:r>
              <a:rPr lang="en-GB" sz="2400" dirty="0" err="1"/>
              <a:t>en</a:t>
            </a:r>
            <a:r>
              <a:rPr lang="en-GB" sz="2400" dirty="0"/>
              <a:t>-masse into a country, particularly without institutional support for assimilation and an expansive welfare state to bail them out should they fail to contribute positively to the country.”</a:t>
            </a:r>
          </a:p>
          <a:p>
            <a:endParaRPr lang="en-GB" sz="2400" dirty="0"/>
          </a:p>
          <a:p>
            <a:r>
              <a:rPr lang="en-GB" sz="2000" dirty="0"/>
              <a:t>Draft America First Policy Platform, 2021</a:t>
            </a:r>
          </a:p>
          <a:p>
            <a:r>
              <a:rPr lang="en-GB" sz="2000" dirty="0"/>
              <a:t>Reported in CBS News, Nikole Killion and Grace </a:t>
            </a:r>
            <a:r>
              <a:rPr lang="en-GB" sz="2000" dirty="0" err="1"/>
              <a:t>Segers</a:t>
            </a:r>
            <a:r>
              <a:rPr lang="en-GB" sz="2000" dirty="0"/>
              <a:t>, "New "America First Caucus" would champion "Anglo-Saxon political traditions"" (April 17, 2021)</a:t>
            </a:r>
          </a:p>
        </p:txBody>
      </p:sp>
      <p:sp>
        <p:nvSpPr>
          <p:cNvPr id="5" name="TextBox 4">
            <a:extLst>
              <a:ext uri="{FF2B5EF4-FFF2-40B4-BE49-F238E27FC236}">
                <a16:creationId xmlns:a16="http://schemas.microsoft.com/office/drawing/2014/main" id="{0A30E126-D6F0-8C93-3D5F-9C98F55A251D}"/>
              </a:ext>
            </a:extLst>
          </p:cNvPr>
          <p:cNvSpPr txBox="1"/>
          <p:nvPr/>
        </p:nvSpPr>
        <p:spPr>
          <a:xfrm>
            <a:off x="294323" y="4547943"/>
            <a:ext cx="4988098" cy="2123658"/>
          </a:xfrm>
          <a:prstGeom prst="rect">
            <a:avLst/>
          </a:prstGeom>
          <a:noFill/>
          <a:ln>
            <a:solidFill>
              <a:schemeClr val="tx1"/>
            </a:solidFill>
          </a:ln>
        </p:spPr>
        <p:txBody>
          <a:bodyPr wrap="square" rtlCol="0">
            <a:spAutoFit/>
          </a:bodyPr>
          <a:lstStyle/>
          <a:p>
            <a:pPr algn="l"/>
            <a:r>
              <a:rPr lang="en-GB" sz="2400" b="0" i="0" dirty="0">
                <a:solidFill>
                  <a:srgbClr val="2B2C30"/>
                </a:solidFill>
                <a:effectLst/>
                <a:latin typeface="Graphik Web"/>
              </a:rPr>
              <a:t>“[Donald Trump] is a mythic figure, almost like the various Scandinavian </a:t>
            </a:r>
            <a:r>
              <a:rPr lang="en-GB" sz="2400" b="0" i="0" dirty="0" err="1">
                <a:solidFill>
                  <a:srgbClr val="2B2C30"/>
                </a:solidFill>
                <a:effectLst/>
                <a:latin typeface="Graphik Web"/>
              </a:rPr>
              <a:t>Beowulfs</a:t>
            </a:r>
            <a:r>
              <a:rPr lang="en-GB" sz="2400" b="0" i="0" dirty="0">
                <a:solidFill>
                  <a:srgbClr val="2B2C30"/>
                </a:solidFill>
                <a:effectLst/>
                <a:latin typeface="Graphik Web"/>
              </a:rPr>
              <a:t> and other kind of sagas”</a:t>
            </a:r>
          </a:p>
          <a:p>
            <a:pPr algn="l"/>
            <a:endParaRPr lang="en-GB" sz="2000" dirty="0">
              <a:solidFill>
                <a:srgbClr val="2B2C30"/>
              </a:solidFill>
              <a:latin typeface="Graphik Web"/>
            </a:endParaRPr>
          </a:p>
          <a:p>
            <a:pPr algn="l"/>
            <a:r>
              <a:rPr lang="en-GB" sz="2000" dirty="0">
                <a:solidFill>
                  <a:srgbClr val="2B2C30"/>
                </a:solidFill>
                <a:latin typeface="Graphik Web"/>
              </a:rPr>
              <a:t>Newt Gingrich, former Speaker of the US House of Representatives (December 9, 2024)</a:t>
            </a:r>
            <a:endParaRPr lang="en-US" sz="2000" dirty="0"/>
          </a:p>
        </p:txBody>
      </p:sp>
    </p:spTree>
    <p:extLst>
      <p:ext uri="{BB962C8B-B14F-4D97-AF65-F5344CB8AC3E}">
        <p14:creationId xmlns:p14="http://schemas.microsoft.com/office/powerpoint/2010/main" val="33084181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2E61569-4166-4E4A-AE61-B5F76D188B01}"/>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descr="r/ArtefactPorn - Anglo-Saxon Mappa Mundi (map of the known world), c. 1025-1050 [1661x2000]">
            <a:extLst>
              <a:ext uri="{FF2B5EF4-FFF2-40B4-BE49-F238E27FC236}">
                <a16:creationId xmlns:a16="http://schemas.microsoft.com/office/drawing/2014/main" id="{B3FDEC05-9F80-4467-8491-0833CCA648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58" t="8073" r="10332" b="12783"/>
          <a:stretch/>
        </p:blipFill>
        <p:spPr bwMode="auto">
          <a:xfrm>
            <a:off x="4102217" y="0"/>
            <a:ext cx="5808631"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9DF00612-35DB-4F0C-820E-58E0076B5158}"/>
              </a:ext>
            </a:extLst>
          </p:cNvPr>
          <p:cNvSpPr>
            <a:spLocks noGrp="1"/>
          </p:cNvSpPr>
          <p:nvPr>
            <p:ph type="title"/>
          </p:nvPr>
        </p:nvSpPr>
        <p:spPr>
          <a:xfrm>
            <a:off x="318783" y="2090517"/>
            <a:ext cx="3221372" cy="1325563"/>
          </a:xfrm>
        </p:spPr>
        <p:txBody>
          <a:bodyPr>
            <a:noAutofit/>
          </a:bodyPr>
          <a:lstStyle/>
          <a:p>
            <a:r>
              <a:rPr lang="en-GB" b="1" dirty="0">
                <a:solidFill>
                  <a:schemeClr val="bg1"/>
                </a:solidFill>
                <a:latin typeface="Neue Haas Grotesk Text Pro" panose="020B0504020202020204" pitchFamily="34" charset="0"/>
              </a:rPr>
              <a:t>AN EARLY MEDIEVAL VIEW OF THE GLOBE</a:t>
            </a:r>
            <a:br>
              <a:rPr lang="en-GB" b="1" dirty="0">
                <a:solidFill>
                  <a:schemeClr val="bg1"/>
                </a:solidFill>
                <a:latin typeface="Neue Haas Grotesk Text Pro" panose="020B0504020202020204" pitchFamily="34" charset="0"/>
              </a:rPr>
            </a:br>
            <a:br>
              <a:rPr lang="en-GB" b="1" dirty="0">
                <a:solidFill>
                  <a:schemeClr val="bg1"/>
                </a:solidFill>
                <a:latin typeface="Neue Haas Grotesk Text Pro" panose="020B0504020202020204" pitchFamily="34" charset="0"/>
              </a:rPr>
            </a:br>
            <a:r>
              <a:rPr lang="en-GB" sz="2400" dirty="0">
                <a:latin typeface="+mn-lt"/>
              </a:rPr>
              <a:t>Eleventh-century</a:t>
            </a:r>
            <a:r>
              <a:rPr lang="en-GB" sz="2400" i="1" dirty="0">
                <a:latin typeface="+mn-lt"/>
              </a:rPr>
              <a:t> </a:t>
            </a:r>
            <a:r>
              <a:rPr lang="en-GB" sz="2400" i="1" dirty="0" err="1">
                <a:latin typeface="+mn-lt"/>
              </a:rPr>
              <a:t>mappa</a:t>
            </a:r>
            <a:r>
              <a:rPr lang="en-GB" sz="2400" i="1" dirty="0">
                <a:latin typeface="+mn-lt"/>
              </a:rPr>
              <a:t> mundi </a:t>
            </a:r>
            <a:r>
              <a:rPr lang="en-GB" sz="2400" dirty="0">
                <a:latin typeface="+mn-lt"/>
              </a:rPr>
              <a:t>(‘map of the world’)</a:t>
            </a:r>
            <a:endParaRPr lang="en-GB" sz="2400" i="1" dirty="0">
              <a:latin typeface="+mn-lt"/>
            </a:endParaRPr>
          </a:p>
        </p:txBody>
      </p:sp>
    </p:spTree>
    <p:extLst>
      <p:ext uri="{BB962C8B-B14F-4D97-AF65-F5344CB8AC3E}">
        <p14:creationId xmlns:p14="http://schemas.microsoft.com/office/powerpoint/2010/main" val="996779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2E61569-4166-4E4A-AE61-B5F76D188B01}"/>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descr="r/ArtefactPorn - Anglo-Saxon Mappa Mundi (map of the known world), c. 1025-1050 [1661x2000]">
            <a:extLst>
              <a:ext uri="{FF2B5EF4-FFF2-40B4-BE49-F238E27FC236}">
                <a16:creationId xmlns:a16="http://schemas.microsoft.com/office/drawing/2014/main" id="{B3FDEC05-9F80-4467-8491-0833CCA6482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58" t="8073" r="10332" b="12783"/>
          <a:stretch/>
        </p:blipFill>
        <p:spPr bwMode="auto">
          <a:xfrm>
            <a:off x="4102217" y="0"/>
            <a:ext cx="5808631"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9DF00612-35DB-4F0C-820E-58E0076B5158}"/>
              </a:ext>
            </a:extLst>
          </p:cNvPr>
          <p:cNvSpPr>
            <a:spLocks noGrp="1"/>
          </p:cNvSpPr>
          <p:nvPr>
            <p:ph type="title"/>
          </p:nvPr>
        </p:nvSpPr>
        <p:spPr>
          <a:xfrm>
            <a:off x="318783" y="2090517"/>
            <a:ext cx="3221372" cy="1325563"/>
          </a:xfrm>
        </p:spPr>
        <p:txBody>
          <a:bodyPr>
            <a:noAutofit/>
          </a:bodyPr>
          <a:lstStyle/>
          <a:p>
            <a:r>
              <a:rPr lang="en-GB" b="1" dirty="0">
                <a:solidFill>
                  <a:schemeClr val="bg1"/>
                </a:solidFill>
                <a:latin typeface="Neue Haas Grotesk Text Pro" panose="020B0504020202020204" pitchFamily="34" charset="0"/>
              </a:rPr>
              <a:t>AN EARLY MEDIEVAL VIEW OF THE GLOBE</a:t>
            </a:r>
            <a:br>
              <a:rPr lang="en-GB" b="1" dirty="0">
                <a:solidFill>
                  <a:schemeClr val="bg1"/>
                </a:solidFill>
                <a:latin typeface="Neue Haas Grotesk Text Pro" panose="020B0504020202020204" pitchFamily="34" charset="0"/>
              </a:rPr>
            </a:br>
            <a:br>
              <a:rPr lang="en-GB" b="1" dirty="0">
                <a:solidFill>
                  <a:schemeClr val="bg1"/>
                </a:solidFill>
                <a:latin typeface="Neue Haas Grotesk Text Pro" panose="020B0504020202020204" pitchFamily="34" charset="0"/>
              </a:rPr>
            </a:br>
            <a:r>
              <a:rPr lang="en-GB" sz="2400" dirty="0">
                <a:latin typeface="+mn-lt"/>
              </a:rPr>
              <a:t>Eleventh-century</a:t>
            </a:r>
            <a:r>
              <a:rPr lang="en-GB" sz="2400" i="1" dirty="0">
                <a:latin typeface="+mn-lt"/>
              </a:rPr>
              <a:t> </a:t>
            </a:r>
            <a:r>
              <a:rPr lang="en-GB" sz="2400" i="1" dirty="0" err="1">
                <a:latin typeface="+mn-lt"/>
              </a:rPr>
              <a:t>mappa</a:t>
            </a:r>
            <a:r>
              <a:rPr lang="en-GB" sz="2400" i="1" dirty="0">
                <a:latin typeface="+mn-lt"/>
              </a:rPr>
              <a:t> mundi </a:t>
            </a:r>
            <a:r>
              <a:rPr lang="en-GB" sz="2400" dirty="0">
                <a:latin typeface="+mn-lt"/>
              </a:rPr>
              <a:t>(‘map of the world’)</a:t>
            </a:r>
            <a:endParaRPr lang="en-GB" sz="2400" i="1" dirty="0">
              <a:latin typeface="+mn-lt"/>
            </a:endParaRPr>
          </a:p>
        </p:txBody>
      </p:sp>
      <p:sp>
        <p:nvSpPr>
          <p:cNvPr id="3" name="Rectangle 2">
            <a:extLst>
              <a:ext uri="{FF2B5EF4-FFF2-40B4-BE49-F238E27FC236}">
                <a16:creationId xmlns:a16="http://schemas.microsoft.com/office/drawing/2014/main" id="{46E7BA64-8371-468F-A6C8-407CD1863FD2}"/>
              </a:ext>
            </a:extLst>
          </p:cNvPr>
          <p:cNvSpPr/>
          <p:nvPr/>
        </p:nvSpPr>
        <p:spPr>
          <a:xfrm>
            <a:off x="0" y="0"/>
            <a:ext cx="12192000" cy="6858000"/>
          </a:xfrm>
          <a:prstGeom prst="rect">
            <a:avLst/>
          </a:prstGeom>
          <a:solidFill>
            <a:schemeClr val="tx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2" descr="r/ArtefactPorn - Anglo-Saxon Mappa Mundi (map of the known world), c. 1025-1050 [1661x2000]">
            <a:extLst>
              <a:ext uri="{FF2B5EF4-FFF2-40B4-BE49-F238E27FC236}">
                <a16:creationId xmlns:a16="http://schemas.microsoft.com/office/drawing/2014/main" id="{2D65CFC0-981B-49B4-8A9E-94A36F34DF0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58" t="68467" r="63513" b="12783"/>
          <a:stretch/>
        </p:blipFill>
        <p:spPr bwMode="auto">
          <a:xfrm>
            <a:off x="6336335" y="364392"/>
            <a:ext cx="5651331" cy="4634327"/>
          </a:xfrm>
          <a:prstGeom prst="rect">
            <a:avLst/>
          </a:prstGeom>
          <a:noFill/>
          <a:ln w="57150">
            <a:solidFill>
              <a:srgbClr val="FF0000"/>
            </a:solidFill>
          </a:ln>
          <a:extLst>
            <a:ext uri="{909E8E84-426E-40DD-AFC4-6F175D3DCCD1}">
              <a14:hiddenFill xmlns:a14="http://schemas.microsoft.com/office/drawing/2010/main">
                <a:solidFill>
                  <a:srgbClr val="FFFFFF"/>
                </a:solidFill>
              </a14:hiddenFill>
            </a:ext>
          </a:extLst>
        </p:spPr>
      </p:pic>
      <p:pic>
        <p:nvPicPr>
          <p:cNvPr id="8" name="Picture 2" descr="r/ArtefactPorn - Anglo-Saxon Mappa Mundi (map of the known world), c. 1025-1050 [1661x2000]">
            <a:extLst>
              <a:ext uri="{FF2B5EF4-FFF2-40B4-BE49-F238E27FC236}">
                <a16:creationId xmlns:a16="http://schemas.microsoft.com/office/drawing/2014/main" id="{70AB2FBF-2B93-4A7B-868E-E70144C3FBB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958" t="69862" r="64468" b="12783"/>
          <a:stretch/>
        </p:blipFill>
        <p:spPr bwMode="auto">
          <a:xfrm>
            <a:off x="4102217" y="5354196"/>
            <a:ext cx="1912503" cy="1503804"/>
          </a:xfrm>
          <a:prstGeom prst="rect">
            <a:avLst/>
          </a:prstGeom>
          <a:noFill/>
          <a:ln w="57150">
            <a:solidFill>
              <a:srgbClr val="FF000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3507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998AD4-F5FC-BEA5-ED1A-9268D688681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71BAAF2-4326-72B7-2652-B84F2655A4C9}"/>
              </a:ext>
            </a:extLst>
          </p:cNvPr>
          <p:cNvSpPr>
            <a:spLocks noGrp="1"/>
          </p:cNvSpPr>
          <p:nvPr>
            <p:ph type="title"/>
          </p:nvPr>
        </p:nvSpPr>
        <p:spPr/>
        <p:txBody>
          <a:bodyPr/>
          <a:lstStyle/>
          <a:p>
            <a:r>
              <a:rPr lang="en-GB" b="1" dirty="0">
                <a:solidFill>
                  <a:schemeClr val="bg1"/>
                </a:solidFill>
                <a:latin typeface="Neue Haas Grotesk Text Pro" panose="020B0504020202020204" pitchFamily="34" charset="0"/>
              </a:rPr>
              <a:t>GERMANIC LITERATURE: RUNES</a:t>
            </a:r>
          </a:p>
        </p:txBody>
      </p:sp>
      <p:pic>
        <p:nvPicPr>
          <p:cNvPr id="5122" name="Picture 2" descr="undefined">
            <a:extLst>
              <a:ext uri="{FF2B5EF4-FFF2-40B4-BE49-F238E27FC236}">
                <a16:creationId xmlns:a16="http://schemas.microsoft.com/office/drawing/2014/main" id="{495F12BA-A71E-FADD-2AEC-6ED56BB438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3840" y="1400536"/>
            <a:ext cx="3959763" cy="527805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5362" name="Picture 2" descr="undefined">
            <a:extLst>
              <a:ext uri="{FF2B5EF4-FFF2-40B4-BE49-F238E27FC236}">
                <a16:creationId xmlns:a16="http://schemas.microsoft.com/office/drawing/2014/main" id="{E4C7730C-CBC7-AC93-1C3B-E2187D8D24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199" y="1480599"/>
            <a:ext cx="6655443" cy="341004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C252DCD4-F1E5-F5A9-842E-AFF57567DC28}"/>
              </a:ext>
            </a:extLst>
          </p:cNvPr>
          <p:cNvSpPr>
            <a:spLocks noGrp="1"/>
          </p:cNvSpPr>
          <p:nvPr>
            <p:ph idx="1"/>
          </p:nvPr>
        </p:nvSpPr>
        <p:spPr>
          <a:xfrm>
            <a:off x="294323" y="5092861"/>
            <a:ext cx="6755319" cy="1689905"/>
          </a:xfrm>
          <a:ln w="28575">
            <a:solidFill>
              <a:schemeClr val="tx1"/>
            </a:solidFill>
          </a:ln>
        </p:spPr>
        <p:txBody>
          <a:bodyPr>
            <a:normAutofit fontScale="92500" lnSpcReduction="10000"/>
          </a:bodyPr>
          <a:lstStyle/>
          <a:p>
            <a:pPr marL="0" indent="0" eaLnBrk="1" hangingPunct="1">
              <a:spcBef>
                <a:spcPts val="1200"/>
              </a:spcBef>
              <a:buNone/>
            </a:pPr>
            <a:r>
              <a:rPr lang="en-GB" altLang="en-US" dirty="0"/>
              <a:t>Runes are not magic – they’re a writing system</a:t>
            </a:r>
          </a:p>
          <a:p>
            <a:pPr marL="0" indent="0" eaLnBrk="1" hangingPunct="1">
              <a:buNone/>
            </a:pPr>
            <a:r>
              <a:rPr lang="en-GB" altLang="en-US" dirty="0"/>
              <a:t>They each correspond with a sound</a:t>
            </a:r>
          </a:p>
          <a:p>
            <a:pPr marL="0" indent="0" eaLnBrk="1" hangingPunct="1">
              <a:buNone/>
            </a:pPr>
            <a:r>
              <a:rPr lang="en-GB" altLang="en-US" dirty="0"/>
              <a:t>They each also have a name, which they can represent as a word</a:t>
            </a:r>
            <a:endParaRPr lang="en-US" altLang="en-US" dirty="0"/>
          </a:p>
        </p:txBody>
      </p:sp>
    </p:spTree>
    <p:extLst>
      <p:ext uri="{BB962C8B-B14F-4D97-AF65-F5344CB8AC3E}">
        <p14:creationId xmlns:p14="http://schemas.microsoft.com/office/powerpoint/2010/main" val="2614502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5962</TotalTime>
  <Words>1328</Words>
  <Application>Microsoft Office PowerPoint</Application>
  <PresentationFormat>Widescreen</PresentationFormat>
  <Paragraphs>106</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PowerPoint Presentation</vt:lpstr>
      <vt:lpstr>CULTURAL CONTEXTS SERIES, WEEKS 1–4</vt:lpstr>
      <vt:lpstr>HOW LONG AGO ARE WE TALKING?</vt:lpstr>
      <vt:lpstr>MEMORIES OF EMPIRE</vt:lpstr>
      <vt:lpstr>ADVENTUS SAXONUM (COMING OF THE SAXONS)</vt:lpstr>
      <vt:lpstr>WEAPONISING THE “ANGLO-SAXON” PAST</vt:lpstr>
      <vt:lpstr>AN EARLY MEDIEVAL VIEW OF THE GLOBE  Eleventh-century mappa mundi (‘map of the world’)</vt:lpstr>
      <vt:lpstr>AN EARLY MEDIEVAL VIEW OF THE GLOBE  Eleventh-century mappa mundi (‘map of the world’)</vt:lpstr>
      <vt:lpstr>GERMANIC LITERATURE: RUNES</vt:lpstr>
      <vt:lpstr>GERMANIC STORIES:WELAND</vt:lpstr>
      <vt:lpstr>GERMANIC STORIES: WELAND</vt:lpstr>
      <vt:lpstr>GERMANIC STORIES: WELAND</vt:lpstr>
      <vt:lpstr>KINGS AND RINGS</vt:lpstr>
      <vt:lpstr>THE CHRISTIAN CONVERSION</vt:lpstr>
      <vt:lpstr>THE RUTHWELL CROSS</vt:lpstr>
      <vt:lpstr>THE CHRISTIAN CONVERSION</vt:lpstr>
      <vt:lpstr>CHRISTIANISATION: GERMANIC STORIES</vt:lpstr>
      <vt:lpstr>CHRISTIANISATION: GERMANIC STORIES</vt:lpstr>
      <vt:lpstr>POWERFUL WOMEN: ABBESSES</vt:lpstr>
      <vt:lpstr>A FEW SELECT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Rachel Burns</dc:creator>
  <cp:lastModifiedBy>Rachel Burns</cp:lastModifiedBy>
  <cp:revision>9</cp:revision>
  <dcterms:created xsi:type="dcterms:W3CDTF">2023-10-07T07:32:56Z</dcterms:created>
  <dcterms:modified xsi:type="dcterms:W3CDTF">2025-10-16T07:04:23Z</dcterms:modified>
</cp:coreProperties>
</file>

<file path=docProps/thumbnail.jpeg>
</file>